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60"/>
  </p:notesMasterIdLst>
  <p:sldIdLst>
    <p:sldId id="263" r:id="rId3"/>
    <p:sldId id="349" r:id="rId4"/>
    <p:sldId id="350" r:id="rId5"/>
    <p:sldId id="354" r:id="rId6"/>
    <p:sldId id="355" r:id="rId7"/>
    <p:sldId id="351" r:id="rId8"/>
    <p:sldId id="352" r:id="rId9"/>
    <p:sldId id="353" r:id="rId10"/>
    <p:sldId id="308" r:id="rId11"/>
    <p:sldId id="357" r:id="rId12"/>
    <p:sldId id="358" r:id="rId13"/>
    <p:sldId id="359" r:id="rId14"/>
    <p:sldId id="360" r:id="rId15"/>
    <p:sldId id="361" r:id="rId16"/>
    <p:sldId id="362" r:id="rId17"/>
    <p:sldId id="363" r:id="rId18"/>
    <p:sldId id="364" r:id="rId19"/>
    <p:sldId id="365" r:id="rId20"/>
    <p:sldId id="366" r:id="rId21"/>
    <p:sldId id="367" r:id="rId22"/>
    <p:sldId id="369" r:id="rId23"/>
    <p:sldId id="378" r:id="rId24"/>
    <p:sldId id="377" r:id="rId25"/>
    <p:sldId id="379" r:id="rId26"/>
    <p:sldId id="380" r:id="rId27"/>
    <p:sldId id="356" r:id="rId28"/>
    <p:sldId id="372" r:id="rId29"/>
    <p:sldId id="381" r:id="rId30"/>
    <p:sldId id="373" r:id="rId31"/>
    <p:sldId id="374" r:id="rId32"/>
    <p:sldId id="375" r:id="rId33"/>
    <p:sldId id="376" r:id="rId34"/>
    <p:sldId id="368" r:id="rId35"/>
    <p:sldId id="261" r:id="rId36"/>
    <p:sldId id="327" r:id="rId37"/>
    <p:sldId id="287" r:id="rId38"/>
    <p:sldId id="329" r:id="rId39"/>
    <p:sldId id="278" r:id="rId40"/>
    <p:sldId id="348" r:id="rId41"/>
    <p:sldId id="328" r:id="rId42"/>
    <p:sldId id="343" r:id="rId43"/>
    <p:sldId id="342" r:id="rId44"/>
    <p:sldId id="331" r:id="rId45"/>
    <p:sldId id="346" r:id="rId46"/>
    <p:sldId id="340" r:id="rId47"/>
    <p:sldId id="344" r:id="rId48"/>
    <p:sldId id="259" r:id="rId49"/>
    <p:sldId id="266" r:id="rId50"/>
    <p:sldId id="282" r:id="rId51"/>
    <p:sldId id="285" r:id="rId52"/>
    <p:sldId id="272" r:id="rId53"/>
    <p:sldId id="334" r:id="rId54"/>
    <p:sldId id="335" r:id="rId55"/>
    <p:sldId id="336" r:id="rId56"/>
    <p:sldId id="337" r:id="rId57"/>
    <p:sldId id="338" r:id="rId58"/>
    <p:sldId id="339" r:id="rId59"/>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CEF"/>
    <a:srgbClr val="F4AAE4"/>
    <a:srgbClr val="FCF60A"/>
    <a:srgbClr val="FAEE4C"/>
    <a:srgbClr val="F1F470"/>
    <a:srgbClr val="A2B9E2"/>
    <a:srgbClr val="A1A4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60" d="100"/>
          <a:sy n="60" d="100"/>
        </p:scale>
        <p:origin x="48" y="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 Id="rId4"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9413" cy="495300"/>
          </a:xfrm>
          <a:prstGeom prst="rect">
            <a:avLst/>
          </a:prstGeom>
        </p:spPr>
        <p:txBody>
          <a:bodyPr vert="horz" lIns="91427" tIns="45713" rIns="91427"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1"/>
            <a:ext cx="2919412" cy="495300"/>
          </a:xfrm>
          <a:prstGeom prst="rect">
            <a:avLst/>
          </a:prstGeom>
        </p:spPr>
        <p:txBody>
          <a:bodyPr vert="horz" lIns="91427" tIns="45713" rIns="91427" bIns="45713" rtlCol="0"/>
          <a:lstStyle>
            <a:lvl1pPr algn="r">
              <a:defRPr sz="1200"/>
            </a:lvl1pPr>
          </a:lstStyle>
          <a:p>
            <a:fld id="{8F8FB74B-D993-4D5D-B47D-C15D22F70C54}" type="datetimeFigureOut">
              <a:rPr kumimoji="1" lang="ja-JP" altLang="en-US" smtClean="0"/>
              <a:t>2024/4/4</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27" tIns="45713" rIns="91427" bIns="45713" rtlCol="0" anchor="ctr"/>
          <a:lstStyle/>
          <a:p>
            <a:endParaRPr lang="ja-JP" altLang="en-US"/>
          </a:p>
        </p:txBody>
      </p:sp>
      <p:sp>
        <p:nvSpPr>
          <p:cNvPr id="5" name="ノート プレースホルダー 4"/>
          <p:cNvSpPr>
            <a:spLocks noGrp="1"/>
          </p:cNvSpPr>
          <p:nvPr>
            <p:ph type="body" sz="quarter" idx="3"/>
          </p:nvPr>
        </p:nvSpPr>
        <p:spPr>
          <a:xfrm>
            <a:off x="673101" y="4748214"/>
            <a:ext cx="5389563" cy="3884612"/>
          </a:xfrm>
          <a:prstGeom prst="rect">
            <a:avLst/>
          </a:prstGeom>
        </p:spPr>
        <p:txBody>
          <a:bodyPr vert="horz" lIns="91427" tIns="45713" rIns="91427"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013"/>
            <a:ext cx="2919413" cy="495300"/>
          </a:xfrm>
          <a:prstGeom prst="rect">
            <a:avLst/>
          </a:prstGeom>
        </p:spPr>
        <p:txBody>
          <a:bodyPr vert="horz" lIns="91427" tIns="45713" rIns="91427"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27" tIns="45713" rIns="91427" bIns="45713" rtlCol="0" anchor="b"/>
          <a:lstStyle>
            <a:lvl1pPr algn="r">
              <a:defRPr sz="1200"/>
            </a:lvl1pPr>
          </a:lstStyle>
          <a:p>
            <a:fld id="{649B6CD2-4FDA-43CD-A323-40946ED109DE}" type="slidenum">
              <a:rPr kumimoji="1" lang="ja-JP" altLang="en-US" smtClean="0"/>
              <a:t>‹#›</a:t>
            </a:fld>
            <a:endParaRPr kumimoji="1" lang="ja-JP" altLang="en-US"/>
          </a:p>
        </p:txBody>
      </p:sp>
    </p:spTree>
    <p:extLst>
      <p:ext uri="{BB962C8B-B14F-4D97-AF65-F5344CB8AC3E}">
        <p14:creationId xmlns:p14="http://schemas.microsoft.com/office/powerpoint/2010/main" val="16612602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a:extLst>
              <a:ext uri="{FF2B5EF4-FFF2-40B4-BE49-F238E27FC236}">
                <a16:creationId xmlns:a16="http://schemas.microsoft.com/office/drawing/2014/main" id="{656876A5-47EE-4456-9FB2-B711D0060A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 2">
            <a:extLst>
              <a:ext uri="{FF2B5EF4-FFF2-40B4-BE49-F238E27FC236}">
                <a16:creationId xmlns:a16="http://schemas.microsoft.com/office/drawing/2014/main" id="{BD810029-884C-4520-BB53-7439D831B9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a:p>
        </p:txBody>
      </p:sp>
      <p:sp>
        <p:nvSpPr>
          <p:cNvPr id="6148" name="スライド番号プレースホルダ 3">
            <a:extLst>
              <a:ext uri="{FF2B5EF4-FFF2-40B4-BE49-F238E27FC236}">
                <a16:creationId xmlns:a16="http://schemas.microsoft.com/office/drawing/2014/main" id="{B522090A-9D1F-434A-A8AD-1BDF1E10C3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1252" indent="-284120">
              <a:defRPr kumimoji="1">
                <a:solidFill>
                  <a:schemeClr val="tx1"/>
                </a:solidFill>
                <a:latin typeface="Arial" panose="020B0604020202020204" pitchFamily="34" charset="0"/>
                <a:ea typeface="ＭＳ Ｐゴシック" panose="020B0600070205080204" pitchFamily="50" charset="-128"/>
              </a:defRPr>
            </a:lvl2pPr>
            <a:lvl3pPr marL="1141243" indent="-226979">
              <a:defRPr kumimoji="1">
                <a:solidFill>
                  <a:schemeClr val="tx1"/>
                </a:solidFill>
                <a:latin typeface="Arial" panose="020B0604020202020204" pitchFamily="34" charset="0"/>
                <a:ea typeface="ＭＳ Ｐゴシック" panose="020B0600070205080204" pitchFamily="50" charset="-128"/>
              </a:defRPr>
            </a:lvl3pPr>
            <a:lvl4pPr marL="1598374" indent="-226979">
              <a:defRPr kumimoji="1">
                <a:solidFill>
                  <a:schemeClr val="tx1"/>
                </a:solidFill>
                <a:latin typeface="Arial" panose="020B0604020202020204" pitchFamily="34" charset="0"/>
                <a:ea typeface="ＭＳ Ｐゴシック" panose="020B0600070205080204" pitchFamily="50" charset="-128"/>
              </a:defRPr>
            </a:lvl4pPr>
            <a:lvl5pPr marL="2055506" indent="-226979">
              <a:defRPr kumimoji="1">
                <a:solidFill>
                  <a:schemeClr val="tx1"/>
                </a:solidFill>
                <a:latin typeface="Arial" panose="020B0604020202020204" pitchFamily="34" charset="0"/>
                <a:ea typeface="ＭＳ Ｐゴシック" panose="020B0600070205080204" pitchFamily="50" charset="-128"/>
              </a:defRPr>
            </a:lvl5pPr>
            <a:lvl6pPr marL="2512638" indent="-226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69770" indent="-226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6901" indent="-226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4033" indent="-226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CC5DDE8-2973-4068-B12F-EBCD0B12D5B6}" type="slidenum">
              <a:rPr lang="ja-JP" altLang="en-US" smtClean="0"/>
              <a:pPr/>
              <a:t>38</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a:extLst>
              <a:ext uri="{FF2B5EF4-FFF2-40B4-BE49-F238E27FC236}">
                <a16:creationId xmlns:a16="http://schemas.microsoft.com/office/drawing/2014/main" id="{1549DBB7-FDA1-4D54-A1A8-62F63B89E3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ノート プレースホルダ 2">
            <a:extLst>
              <a:ext uri="{FF2B5EF4-FFF2-40B4-BE49-F238E27FC236}">
                <a16:creationId xmlns:a16="http://schemas.microsoft.com/office/drawing/2014/main" id="{02450D50-6981-48E4-BB38-78F7A323EB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ja-JP"/>
          </a:p>
        </p:txBody>
      </p:sp>
      <p:sp>
        <p:nvSpPr>
          <p:cNvPr id="16388" name="スライド番号プレースホルダ 3">
            <a:extLst>
              <a:ext uri="{FF2B5EF4-FFF2-40B4-BE49-F238E27FC236}">
                <a16:creationId xmlns:a16="http://schemas.microsoft.com/office/drawing/2014/main" id="{62E99057-8B6C-4C5F-80B3-2A7DB35EA5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1252" indent="-284120">
              <a:defRPr kumimoji="1">
                <a:solidFill>
                  <a:schemeClr val="tx1"/>
                </a:solidFill>
                <a:latin typeface="Arial" panose="020B0604020202020204" pitchFamily="34" charset="0"/>
                <a:ea typeface="ＭＳ Ｐゴシック" panose="020B0600070205080204" pitchFamily="50" charset="-128"/>
              </a:defRPr>
            </a:lvl2pPr>
            <a:lvl3pPr marL="1141243" indent="-226979">
              <a:defRPr kumimoji="1">
                <a:solidFill>
                  <a:schemeClr val="tx1"/>
                </a:solidFill>
                <a:latin typeface="Arial" panose="020B0604020202020204" pitchFamily="34" charset="0"/>
                <a:ea typeface="ＭＳ Ｐゴシック" panose="020B0600070205080204" pitchFamily="50" charset="-128"/>
              </a:defRPr>
            </a:lvl3pPr>
            <a:lvl4pPr marL="1598374" indent="-226979">
              <a:defRPr kumimoji="1">
                <a:solidFill>
                  <a:schemeClr val="tx1"/>
                </a:solidFill>
                <a:latin typeface="Arial" panose="020B0604020202020204" pitchFamily="34" charset="0"/>
                <a:ea typeface="ＭＳ Ｐゴシック" panose="020B0600070205080204" pitchFamily="50" charset="-128"/>
              </a:defRPr>
            </a:lvl4pPr>
            <a:lvl5pPr marL="2055506" indent="-226979">
              <a:defRPr kumimoji="1">
                <a:solidFill>
                  <a:schemeClr val="tx1"/>
                </a:solidFill>
                <a:latin typeface="Arial" panose="020B0604020202020204" pitchFamily="34" charset="0"/>
                <a:ea typeface="ＭＳ Ｐゴシック" panose="020B0600070205080204" pitchFamily="50" charset="-128"/>
              </a:defRPr>
            </a:lvl5pPr>
            <a:lvl6pPr marL="2512638" indent="-226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69770" indent="-226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6901" indent="-226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4033" indent="-226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E8ECBED-4FC5-4BCE-B415-D3E9E2C6A453}" type="slidenum">
              <a:rPr lang="ja-JP" altLang="en-US" smtClean="0"/>
              <a:pPr/>
              <a:t>51</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 1">
            <a:extLst>
              <a:ext uri="{FF2B5EF4-FFF2-40B4-BE49-F238E27FC236}">
                <a16:creationId xmlns:a16="http://schemas.microsoft.com/office/drawing/2014/main" id="{ABE90F97-5C2B-41D2-9A26-2417A39549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ノート プレースホルダ 2">
            <a:extLst>
              <a:ext uri="{FF2B5EF4-FFF2-40B4-BE49-F238E27FC236}">
                <a16:creationId xmlns:a16="http://schemas.microsoft.com/office/drawing/2014/main" id="{D54C8799-A169-4F2D-90F7-D2E328E46E19}"/>
              </a:ext>
            </a:extLst>
          </p:cNvPr>
          <p:cNvSpPr>
            <a:spLocks noGrp="1"/>
          </p:cNvSpPr>
          <p:nvPr>
            <p:ph type="body" idx="1"/>
          </p:nvPr>
        </p:nvSpPr>
        <p:spPr bwMode="auto">
          <a:xfrm>
            <a:off x="919163" y="4686300"/>
            <a:ext cx="4897437"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次に、自助努力の必要性について触れたいと思います。</a:t>
            </a:r>
            <a:endParaRPr lang="en-US" altLang="ja-JP"/>
          </a:p>
          <a:p>
            <a:pPr eaLnBrk="1" hangingPunct="1">
              <a:spcBef>
                <a:spcPct val="0"/>
              </a:spcBef>
            </a:pPr>
            <a:endParaRPr lang="en-US" altLang="ja-JP"/>
          </a:p>
          <a:p>
            <a:pPr eaLnBrk="1" hangingPunct="1">
              <a:spcBef>
                <a:spcPct val="0"/>
              </a:spcBef>
            </a:pPr>
            <a:r>
              <a:rPr lang="ja-JP" altLang="en-US"/>
              <a:t>これは総務省の調べで、６０歳以上の人の収入は、公的年金が主な収入になり、</a:t>
            </a:r>
            <a:r>
              <a:rPr lang="en-US" altLang="ja-JP"/>
              <a:t>256,660</a:t>
            </a:r>
            <a:r>
              <a:rPr lang="ja-JP" altLang="en-US"/>
              <a:t>円です。</a:t>
            </a:r>
            <a:endParaRPr lang="en-US" altLang="ja-JP"/>
          </a:p>
          <a:p>
            <a:pPr eaLnBrk="1" hangingPunct="1">
              <a:spcBef>
                <a:spcPct val="0"/>
              </a:spcBef>
            </a:pPr>
            <a:endParaRPr lang="en-US" altLang="ja-JP"/>
          </a:p>
          <a:p>
            <a:pPr eaLnBrk="1" hangingPunct="1">
              <a:spcBef>
                <a:spcPct val="0"/>
              </a:spcBef>
            </a:pPr>
            <a:r>
              <a:rPr lang="ja-JP" altLang="en-US"/>
              <a:t>一方で食費や光熱費等、様々な支出を合計すると、</a:t>
            </a:r>
            <a:r>
              <a:rPr lang="en-US" altLang="ja-JP"/>
              <a:t>255,550</a:t>
            </a:r>
            <a:r>
              <a:rPr lang="ja-JP" altLang="en-US"/>
              <a:t>円必要です。</a:t>
            </a:r>
            <a:endParaRPr lang="en-US" altLang="ja-JP"/>
          </a:p>
          <a:p>
            <a:pPr eaLnBrk="1" hangingPunct="1">
              <a:spcBef>
                <a:spcPct val="0"/>
              </a:spcBef>
            </a:pPr>
            <a:endParaRPr lang="en-US" altLang="ja-JP"/>
          </a:p>
          <a:p>
            <a:pPr eaLnBrk="1" hangingPunct="1">
              <a:spcBef>
                <a:spcPct val="0"/>
              </a:spcBef>
            </a:pPr>
            <a:r>
              <a:rPr lang="en-US" altLang="ja-JP"/>
              <a:t>2020</a:t>
            </a:r>
            <a:r>
              <a:rPr lang="ja-JP" altLang="en-US"/>
              <a:t>年は新型コロナによる巣ごもりや</a:t>
            </a:r>
            <a:r>
              <a:rPr lang="en-US" altLang="ja-JP"/>
              <a:t>10</a:t>
            </a:r>
            <a:r>
              <a:rPr lang="ja-JP" altLang="en-US"/>
              <a:t>万円の給付により結果として収支が黒字となっていますが、ゆとりある老後を送るための必要額は平均で約</a:t>
            </a:r>
            <a:r>
              <a:rPr lang="en-US" altLang="ja-JP"/>
              <a:t>36.1</a:t>
            </a:r>
            <a:r>
              <a:rPr lang="ja-JP" altLang="en-US"/>
              <a:t>万円です。</a:t>
            </a:r>
            <a:endParaRPr lang="en-US" altLang="ja-JP"/>
          </a:p>
          <a:p>
            <a:pPr eaLnBrk="1" hangingPunct="1">
              <a:spcBef>
                <a:spcPct val="0"/>
              </a:spcBef>
            </a:pPr>
            <a:r>
              <a:rPr lang="ja-JP" altLang="en-US"/>
              <a:t>先ほどの収入からひくと約</a:t>
            </a:r>
            <a:r>
              <a:rPr lang="en-US" altLang="ja-JP"/>
              <a:t>10.5</a:t>
            </a:r>
            <a:r>
              <a:rPr lang="ja-JP" altLang="en-US"/>
              <a:t>万円となり、ゆとりある老後を送るためには月々約</a:t>
            </a:r>
            <a:r>
              <a:rPr lang="en-US" altLang="ja-JP"/>
              <a:t>10.5</a:t>
            </a:r>
            <a:r>
              <a:rPr lang="ja-JP" altLang="en-US"/>
              <a:t>万円の上乗せが必要と考えられています。</a:t>
            </a:r>
            <a:endParaRPr lang="en-US" altLang="ja-JP"/>
          </a:p>
          <a:p>
            <a:pPr eaLnBrk="1" hangingPunct="1">
              <a:spcBef>
                <a:spcPct val="0"/>
              </a:spcBef>
            </a:pPr>
            <a:r>
              <a:rPr lang="ja-JP" altLang="en-US"/>
              <a:t>だからフード連合のオレンジ年金共済が必要になるわけです。</a:t>
            </a:r>
            <a:endParaRPr lang="en-US" altLang="ja-JP"/>
          </a:p>
          <a:p>
            <a:pPr eaLnBrk="1" hangingPunct="1">
              <a:spcBef>
                <a:spcPct val="0"/>
              </a:spcBef>
            </a:pPr>
            <a:endParaRPr lang="en-US" altLang="ja-JP"/>
          </a:p>
        </p:txBody>
      </p:sp>
      <p:sp>
        <p:nvSpPr>
          <p:cNvPr id="8196" name="スライド番号プレースホルダ 3">
            <a:extLst>
              <a:ext uri="{FF2B5EF4-FFF2-40B4-BE49-F238E27FC236}">
                <a16:creationId xmlns:a16="http://schemas.microsoft.com/office/drawing/2014/main" id="{3F6904F5-1A70-4631-BC87-9F95ACACBF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1252" indent="-284120">
              <a:defRPr kumimoji="1">
                <a:solidFill>
                  <a:schemeClr val="tx1"/>
                </a:solidFill>
                <a:latin typeface="Arial" panose="020B0604020202020204" pitchFamily="34" charset="0"/>
                <a:ea typeface="ＭＳ Ｐゴシック" panose="020B0600070205080204" pitchFamily="50" charset="-128"/>
              </a:defRPr>
            </a:lvl2pPr>
            <a:lvl3pPr marL="1141243" indent="-226979">
              <a:defRPr kumimoji="1">
                <a:solidFill>
                  <a:schemeClr val="tx1"/>
                </a:solidFill>
                <a:latin typeface="Arial" panose="020B0604020202020204" pitchFamily="34" charset="0"/>
                <a:ea typeface="ＭＳ Ｐゴシック" panose="020B0600070205080204" pitchFamily="50" charset="-128"/>
              </a:defRPr>
            </a:lvl3pPr>
            <a:lvl4pPr marL="1598374" indent="-226979">
              <a:defRPr kumimoji="1">
                <a:solidFill>
                  <a:schemeClr val="tx1"/>
                </a:solidFill>
                <a:latin typeface="Arial" panose="020B0604020202020204" pitchFamily="34" charset="0"/>
                <a:ea typeface="ＭＳ Ｐゴシック" panose="020B0600070205080204" pitchFamily="50" charset="-128"/>
              </a:defRPr>
            </a:lvl4pPr>
            <a:lvl5pPr marL="2055506" indent="-226979">
              <a:defRPr kumimoji="1">
                <a:solidFill>
                  <a:schemeClr val="tx1"/>
                </a:solidFill>
                <a:latin typeface="Arial" panose="020B0604020202020204" pitchFamily="34" charset="0"/>
                <a:ea typeface="ＭＳ Ｐゴシック" panose="020B0600070205080204" pitchFamily="50" charset="-128"/>
              </a:defRPr>
            </a:lvl5pPr>
            <a:lvl6pPr marL="2512638" indent="-226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69770" indent="-226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6901" indent="-226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4033" indent="-226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264" eaLnBrk="0" fontAlgn="base" hangingPunct="0">
              <a:spcBef>
                <a:spcPct val="0"/>
              </a:spcBef>
              <a:spcAft>
                <a:spcPct val="0"/>
              </a:spcAft>
              <a:defRPr/>
            </a:pPr>
            <a:fld id="{6C8C6141-A3D8-451D-8677-319ADDBD70F7}" type="slidenum">
              <a:rPr lang="ja-JP" altLang="en-US">
                <a:solidFill>
                  <a:prstClr val="black"/>
                </a:solidFill>
              </a:rPr>
              <a:pPr defTabSz="914264" eaLnBrk="0" fontAlgn="base" hangingPunct="0">
                <a:spcBef>
                  <a:spcPct val="0"/>
                </a:spcBef>
                <a:spcAft>
                  <a:spcPct val="0"/>
                </a:spcAft>
                <a:defRPr/>
              </a:pPr>
              <a:t>39</a:t>
            </a:fld>
            <a:endParaRPr lang="ja-JP"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 1">
            <a:extLst>
              <a:ext uri="{FF2B5EF4-FFF2-40B4-BE49-F238E27FC236}">
                <a16:creationId xmlns:a16="http://schemas.microsoft.com/office/drawing/2014/main" id="{3F04601D-E89B-42EE-AF6A-912A2CC4E8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ノート プレースホルダ 2">
            <a:extLst>
              <a:ext uri="{FF2B5EF4-FFF2-40B4-BE49-F238E27FC236}">
                <a16:creationId xmlns:a16="http://schemas.microsoft.com/office/drawing/2014/main" id="{7123AF82-7AE4-41CD-9117-8C1347376E3D}"/>
              </a:ext>
            </a:extLst>
          </p:cNvPr>
          <p:cNvSpPr>
            <a:spLocks noGrp="1"/>
          </p:cNvSpPr>
          <p:nvPr>
            <p:ph type="body" idx="1"/>
          </p:nvPr>
        </p:nvSpPr>
        <p:spPr bwMode="auto">
          <a:xfrm>
            <a:off x="919163" y="4686300"/>
            <a:ext cx="4897437"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a:p>
        </p:txBody>
      </p:sp>
      <p:sp>
        <p:nvSpPr>
          <p:cNvPr id="8196" name="スライド番号プレースホルダ 3">
            <a:extLst>
              <a:ext uri="{FF2B5EF4-FFF2-40B4-BE49-F238E27FC236}">
                <a16:creationId xmlns:a16="http://schemas.microsoft.com/office/drawing/2014/main" id="{824F68D4-120C-40E8-96CF-2685A99A7A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1252" indent="-284120">
              <a:defRPr kumimoji="1">
                <a:solidFill>
                  <a:schemeClr val="tx1"/>
                </a:solidFill>
                <a:latin typeface="Arial" panose="020B0604020202020204" pitchFamily="34" charset="0"/>
                <a:ea typeface="ＭＳ Ｐゴシック" panose="020B0600070205080204" pitchFamily="50" charset="-128"/>
              </a:defRPr>
            </a:lvl2pPr>
            <a:lvl3pPr marL="1141243" indent="-226979">
              <a:defRPr kumimoji="1">
                <a:solidFill>
                  <a:schemeClr val="tx1"/>
                </a:solidFill>
                <a:latin typeface="Arial" panose="020B0604020202020204" pitchFamily="34" charset="0"/>
                <a:ea typeface="ＭＳ Ｐゴシック" panose="020B0600070205080204" pitchFamily="50" charset="-128"/>
              </a:defRPr>
            </a:lvl3pPr>
            <a:lvl4pPr marL="1598374" indent="-226979">
              <a:defRPr kumimoji="1">
                <a:solidFill>
                  <a:schemeClr val="tx1"/>
                </a:solidFill>
                <a:latin typeface="Arial" panose="020B0604020202020204" pitchFamily="34" charset="0"/>
                <a:ea typeface="ＭＳ Ｐゴシック" panose="020B0600070205080204" pitchFamily="50" charset="-128"/>
              </a:defRPr>
            </a:lvl4pPr>
            <a:lvl5pPr marL="2055506" indent="-226979">
              <a:defRPr kumimoji="1">
                <a:solidFill>
                  <a:schemeClr val="tx1"/>
                </a:solidFill>
                <a:latin typeface="Arial" panose="020B0604020202020204" pitchFamily="34" charset="0"/>
                <a:ea typeface="ＭＳ Ｐゴシック" panose="020B0600070205080204" pitchFamily="50" charset="-128"/>
              </a:defRPr>
            </a:lvl5pPr>
            <a:lvl6pPr marL="2512638" indent="-226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69770" indent="-226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6901" indent="-226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4033" indent="-226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AE18FA6-50E5-4EE2-8FD5-DE11EB7D24DD}" type="slidenum">
              <a:rPr lang="ja-JP" altLang="en-US" smtClean="0"/>
              <a:pPr/>
              <a:t>44</a:t>
            </a:fld>
            <a:endParaRPr lang="ja-JP" altLang="en-US"/>
          </a:p>
        </p:txBody>
      </p:sp>
    </p:spTree>
    <p:extLst>
      <p:ext uri="{BB962C8B-B14F-4D97-AF65-F5344CB8AC3E}">
        <p14:creationId xmlns:p14="http://schemas.microsoft.com/office/powerpoint/2010/main" val="166518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 1">
            <a:extLst>
              <a:ext uri="{FF2B5EF4-FFF2-40B4-BE49-F238E27FC236}">
                <a16:creationId xmlns:a16="http://schemas.microsoft.com/office/drawing/2014/main" id="{3F04601D-E89B-42EE-AF6A-912A2CC4E8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ノート プレースホルダ 2">
            <a:extLst>
              <a:ext uri="{FF2B5EF4-FFF2-40B4-BE49-F238E27FC236}">
                <a16:creationId xmlns:a16="http://schemas.microsoft.com/office/drawing/2014/main" id="{7123AF82-7AE4-41CD-9117-8C1347376E3D}"/>
              </a:ext>
            </a:extLst>
          </p:cNvPr>
          <p:cNvSpPr>
            <a:spLocks noGrp="1"/>
          </p:cNvSpPr>
          <p:nvPr>
            <p:ph type="body" idx="1"/>
          </p:nvPr>
        </p:nvSpPr>
        <p:spPr bwMode="auto">
          <a:xfrm>
            <a:off x="919163" y="4686300"/>
            <a:ext cx="4897437"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a:p>
        </p:txBody>
      </p:sp>
      <p:sp>
        <p:nvSpPr>
          <p:cNvPr id="8196" name="スライド番号プレースホルダ 3">
            <a:extLst>
              <a:ext uri="{FF2B5EF4-FFF2-40B4-BE49-F238E27FC236}">
                <a16:creationId xmlns:a16="http://schemas.microsoft.com/office/drawing/2014/main" id="{824F68D4-120C-40E8-96CF-2685A99A7A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1252" indent="-284120">
              <a:defRPr kumimoji="1">
                <a:solidFill>
                  <a:schemeClr val="tx1"/>
                </a:solidFill>
                <a:latin typeface="Arial" panose="020B0604020202020204" pitchFamily="34" charset="0"/>
                <a:ea typeface="ＭＳ Ｐゴシック" panose="020B0600070205080204" pitchFamily="50" charset="-128"/>
              </a:defRPr>
            </a:lvl2pPr>
            <a:lvl3pPr marL="1141243" indent="-226979">
              <a:defRPr kumimoji="1">
                <a:solidFill>
                  <a:schemeClr val="tx1"/>
                </a:solidFill>
                <a:latin typeface="Arial" panose="020B0604020202020204" pitchFamily="34" charset="0"/>
                <a:ea typeface="ＭＳ Ｐゴシック" panose="020B0600070205080204" pitchFamily="50" charset="-128"/>
              </a:defRPr>
            </a:lvl3pPr>
            <a:lvl4pPr marL="1598374" indent="-226979">
              <a:defRPr kumimoji="1">
                <a:solidFill>
                  <a:schemeClr val="tx1"/>
                </a:solidFill>
                <a:latin typeface="Arial" panose="020B0604020202020204" pitchFamily="34" charset="0"/>
                <a:ea typeface="ＭＳ Ｐゴシック" panose="020B0600070205080204" pitchFamily="50" charset="-128"/>
              </a:defRPr>
            </a:lvl4pPr>
            <a:lvl5pPr marL="2055506" indent="-226979">
              <a:defRPr kumimoji="1">
                <a:solidFill>
                  <a:schemeClr val="tx1"/>
                </a:solidFill>
                <a:latin typeface="Arial" panose="020B0604020202020204" pitchFamily="34" charset="0"/>
                <a:ea typeface="ＭＳ Ｐゴシック" panose="020B0600070205080204" pitchFamily="50" charset="-128"/>
              </a:defRPr>
            </a:lvl5pPr>
            <a:lvl6pPr marL="2512638" indent="-226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69770" indent="-226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6901" indent="-226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4033" indent="-226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AE18FA6-50E5-4EE2-8FD5-DE11EB7D24DD}" type="slidenum">
              <a:rPr lang="ja-JP" altLang="en-US" smtClean="0"/>
              <a:pPr/>
              <a:t>45</a:t>
            </a:fld>
            <a:endParaRPr lang="ja-JP" altLang="en-US"/>
          </a:p>
        </p:txBody>
      </p:sp>
    </p:spTree>
    <p:extLst>
      <p:ext uri="{BB962C8B-B14F-4D97-AF65-F5344CB8AC3E}">
        <p14:creationId xmlns:p14="http://schemas.microsoft.com/office/powerpoint/2010/main" val="1880430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 1">
            <a:extLst>
              <a:ext uri="{FF2B5EF4-FFF2-40B4-BE49-F238E27FC236}">
                <a16:creationId xmlns:a16="http://schemas.microsoft.com/office/drawing/2014/main" id="{3F04601D-E89B-42EE-AF6A-912A2CC4E8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ノート プレースホルダ 2">
            <a:extLst>
              <a:ext uri="{FF2B5EF4-FFF2-40B4-BE49-F238E27FC236}">
                <a16:creationId xmlns:a16="http://schemas.microsoft.com/office/drawing/2014/main" id="{7123AF82-7AE4-41CD-9117-8C1347376E3D}"/>
              </a:ext>
            </a:extLst>
          </p:cNvPr>
          <p:cNvSpPr>
            <a:spLocks noGrp="1"/>
          </p:cNvSpPr>
          <p:nvPr>
            <p:ph type="body" idx="1"/>
          </p:nvPr>
        </p:nvSpPr>
        <p:spPr bwMode="auto">
          <a:xfrm>
            <a:off x="919163" y="4686300"/>
            <a:ext cx="4897437"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a:p>
        </p:txBody>
      </p:sp>
      <p:sp>
        <p:nvSpPr>
          <p:cNvPr id="8196" name="スライド番号プレースホルダ 3">
            <a:extLst>
              <a:ext uri="{FF2B5EF4-FFF2-40B4-BE49-F238E27FC236}">
                <a16:creationId xmlns:a16="http://schemas.microsoft.com/office/drawing/2014/main" id="{824F68D4-120C-40E8-96CF-2685A99A7A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1252" indent="-284120">
              <a:defRPr kumimoji="1">
                <a:solidFill>
                  <a:schemeClr val="tx1"/>
                </a:solidFill>
                <a:latin typeface="Arial" panose="020B0604020202020204" pitchFamily="34" charset="0"/>
                <a:ea typeface="ＭＳ Ｐゴシック" panose="020B0600070205080204" pitchFamily="50" charset="-128"/>
              </a:defRPr>
            </a:lvl2pPr>
            <a:lvl3pPr marL="1141243" indent="-226979">
              <a:defRPr kumimoji="1">
                <a:solidFill>
                  <a:schemeClr val="tx1"/>
                </a:solidFill>
                <a:latin typeface="Arial" panose="020B0604020202020204" pitchFamily="34" charset="0"/>
                <a:ea typeface="ＭＳ Ｐゴシック" panose="020B0600070205080204" pitchFamily="50" charset="-128"/>
              </a:defRPr>
            </a:lvl3pPr>
            <a:lvl4pPr marL="1598374" indent="-226979">
              <a:defRPr kumimoji="1">
                <a:solidFill>
                  <a:schemeClr val="tx1"/>
                </a:solidFill>
                <a:latin typeface="Arial" panose="020B0604020202020204" pitchFamily="34" charset="0"/>
                <a:ea typeface="ＭＳ Ｐゴシック" panose="020B0600070205080204" pitchFamily="50" charset="-128"/>
              </a:defRPr>
            </a:lvl4pPr>
            <a:lvl5pPr marL="2055506" indent="-226979">
              <a:defRPr kumimoji="1">
                <a:solidFill>
                  <a:schemeClr val="tx1"/>
                </a:solidFill>
                <a:latin typeface="Arial" panose="020B0604020202020204" pitchFamily="34" charset="0"/>
                <a:ea typeface="ＭＳ Ｐゴシック" panose="020B0600070205080204" pitchFamily="50" charset="-128"/>
              </a:defRPr>
            </a:lvl5pPr>
            <a:lvl6pPr marL="2512638" indent="-226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69770" indent="-226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6901" indent="-226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4033" indent="-226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AE18FA6-50E5-4EE2-8FD5-DE11EB7D24DD}" type="slidenum">
              <a:rPr lang="ja-JP" altLang="en-US" smtClean="0"/>
              <a:pPr/>
              <a:t>46</a:t>
            </a:fld>
            <a:endParaRPr lang="ja-JP" altLang="en-US"/>
          </a:p>
        </p:txBody>
      </p:sp>
    </p:spTree>
    <p:extLst>
      <p:ext uri="{BB962C8B-B14F-4D97-AF65-F5344CB8AC3E}">
        <p14:creationId xmlns:p14="http://schemas.microsoft.com/office/powerpoint/2010/main" val="4082554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 1">
            <a:extLst>
              <a:ext uri="{FF2B5EF4-FFF2-40B4-BE49-F238E27FC236}">
                <a16:creationId xmlns:a16="http://schemas.microsoft.com/office/drawing/2014/main" id="{B1717E73-8A0A-411D-BC5D-1067C1E711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ノート プレースホルダ 2">
            <a:extLst>
              <a:ext uri="{FF2B5EF4-FFF2-40B4-BE49-F238E27FC236}">
                <a16:creationId xmlns:a16="http://schemas.microsoft.com/office/drawing/2014/main" id="{72CFBD4E-3B53-4242-B7A6-25FA7072B0EC}"/>
              </a:ext>
            </a:extLst>
          </p:cNvPr>
          <p:cNvSpPr>
            <a:spLocks noGrp="1"/>
          </p:cNvSpPr>
          <p:nvPr>
            <p:ph type="body" idx="1"/>
          </p:nvPr>
        </p:nvSpPr>
        <p:spPr bwMode="auto">
          <a:xfrm>
            <a:off x="919163" y="4686300"/>
            <a:ext cx="5143500"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次に、若い方は早く始めた方がいい理由をお話しします。</a:t>
            </a:r>
            <a:endParaRPr lang="en-US" altLang="ja-JP"/>
          </a:p>
          <a:p>
            <a:pPr eaLnBrk="1" hangingPunct="1">
              <a:spcBef>
                <a:spcPct val="0"/>
              </a:spcBef>
            </a:pPr>
            <a:endParaRPr lang="en-US" altLang="ja-JP"/>
          </a:p>
          <a:p>
            <a:pPr eaLnBrk="1" hangingPunct="1">
              <a:spcBef>
                <a:spcPct val="0"/>
              </a:spcBef>
            </a:pPr>
            <a:r>
              <a:rPr lang="ja-JP" altLang="en-US"/>
              <a:t>月々</a:t>
            </a:r>
            <a:r>
              <a:rPr lang="en-US" altLang="ja-JP"/>
              <a:t>10</a:t>
            </a:r>
            <a:r>
              <a:rPr lang="ja-JP" altLang="en-US"/>
              <a:t>口１０，０００円を３０年間積み立てたＡさんと、月々３０口３０，０００円を１０年間積み立てたＢさんは、払込掛金の累計額は３６０万円で同じです。</a:t>
            </a:r>
            <a:endParaRPr lang="en-US" altLang="ja-JP"/>
          </a:p>
          <a:p>
            <a:pPr eaLnBrk="1" hangingPunct="1">
              <a:spcBef>
                <a:spcPct val="0"/>
              </a:spcBef>
            </a:pPr>
            <a:endParaRPr lang="en-US" altLang="ja-JP"/>
          </a:p>
          <a:p>
            <a:pPr eaLnBrk="1" hangingPunct="1">
              <a:spcBef>
                <a:spcPct val="0"/>
              </a:spcBef>
            </a:pPr>
            <a:r>
              <a:rPr lang="ja-JP" altLang="en-US"/>
              <a:t>しかし、積立額はＡさんが約４１２万円、Ｂさんは約３６８万円と約４３万円ほどＡさんの方が多くなっています。</a:t>
            </a:r>
            <a:endParaRPr lang="en-US" altLang="ja-JP"/>
          </a:p>
          <a:p>
            <a:pPr eaLnBrk="1" hangingPunct="1">
              <a:spcBef>
                <a:spcPct val="0"/>
              </a:spcBef>
            </a:pPr>
            <a:endParaRPr lang="en-US" altLang="ja-JP"/>
          </a:p>
          <a:p>
            <a:pPr eaLnBrk="1" hangingPunct="1">
              <a:spcBef>
                <a:spcPct val="0"/>
              </a:spcBef>
            </a:pPr>
            <a:r>
              <a:rPr lang="ja-JP" altLang="en-US"/>
              <a:t>これは、運用されている期間が長ければ長いほど、大きな積み立て効果を得られるからです。</a:t>
            </a:r>
            <a:endParaRPr lang="en-US" altLang="ja-JP"/>
          </a:p>
          <a:p>
            <a:pPr eaLnBrk="1" hangingPunct="1">
              <a:spcBef>
                <a:spcPct val="0"/>
              </a:spcBef>
            </a:pPr>
            <a:endParaRPr lang="en-US" altLang="ja-JP"/>
          </a:p>
          <a:p>
            <a:pPr eaLnBrk="1" hangingPunct="1">
              <a:spcBef>
                <a:spcPct val="0"/>
              </a:spcBef>
            </a:pPr>
            <a:r>
              <a:rPr lang="ja-JP" altLang="en-US"/>
              <a:t>だからこそ、少ない掛金でも若いうちから始めた方がメリットがあります。</a:t>
            </a:r>
            <a:endParaRPr lang="en-US" altLang="ja-JP"/>
          </a:p>
          <a:p>
            <a:pPr eaLnBrk="1" hangingPunct="1">
              <a:spcBef>
                <a:spcPct val="0"/>
              </a:spcBef>
            </a:pPr>
            <a:endParaRPr lang="en-US" altLang="ja-JP" b="1"/>
          </a:p>
          <a:p>
            <a:pPr eaLnBrk="1" hangingPunct="1">
              <a:spcBef>
                <a:spcPct val="0"/>
              </a:spcBef>
            </a:pPr>
            <a:endParaRPr lang="en-US" altLang="ja-JP"/>
          </a:p>
          <a:p>
            <a:pPr eaLnBrk="1" hangingPunct="1">
              <a:spcBef>
                <a:spcPct val="0"/>
              </a:spcBef>
            </a:pPr>
            <a:endParaRPr lang="en-US" altLang="ja-JP"/>
          </a:p>
          <a:p>
            <a:pPr eaLnBrk="1" hangingPunct="1">
              <a:spcBef>
                <a:spcPct val="0"/>
              </a:spcBef>
            </a:pPr>
            <a:endParaRPr lang="ja-JP" altLang="en-US"/>
          </a:p>
          <a:p>
            <a:pPr eaLnBrk="1" hangingPunct="1">
              <a:spcBef>
                <a:spcPct val="0"/>
              </a:spcBef>
            </a:pPr>
            <a:endParaRPr lang="ja-JP" altLang="en-US"/>
          </a:p>
        </p:txBody>
      </p:sp>
      <p:sp>
        <p:nvSpPr>
          <p:cNvPr id="10244" name="スライド番号プレースホルダ 3">
            <a:extLst>
              <a:ext uri="{FF2B5EF4-FFF2-40B4-BE49-F238E27FC236}">
                <a16:creationId xmlns:a16="http://schemas.microsoft.com/office/drawing/2014/main" id="{7F5F1681-20E7-4BDD-A8A2-9841B0799A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1252" indent="-28412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1243" indent="-226979">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8374" indent="-226979">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5506" indent="-226979">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2638" indent="-22697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69770" indent="-22697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6901" indent="-22697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4033" indent="-22697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7B41EB64-1400-46DF-9A7A-9B504C8BB588}" type="slidenum">
              <a:rPr lang="ja-JP" altLang="en-US" smtClean="0"/>
              <a:pPr>
                <a:spcBef>
                  <a:spcPct val="0"/>
                </a:spcBef>
              </a:pPr>
              <a:t>47</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 1">
            <a:extLst>
              <a:ext uri="{FF2B5EF4-FFF2-40B4-BE49-F238E27FC236}">
                <a16:creationId xmlns:a16="http://schemas.microsoft.com/office/drawing/2014/main" id="{DF1428A5-326A-49AF-BC44-CA738CCD51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ノート プレースホルダ 2">
            <a:extLst>
              <a:ext uri="{FF2B5EF4-FFF2-40B4-BE49-F238E27FC236}">
                <a16:creationId xmlns:a16="http://schemas.microsoft.com/office/drawing/2014/main" id="{1062BE3C-8AD7-40EA-A371-6240BDB04F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solidFill>
                <a:srgbClr val="FF0000"/>
              </a:solidFill>
            </a:endParaRPr>
          </a:p>
        </p:txBody>
      </p:sp>
      <p:sp>
        <p:nvSpPr>
          <p:cNvPr id="10244" name="スライド番号プレースホルダ 3">
            <a:extLst>
              <a:ext uri="{FF2B5EF4-FFF2-40B4-BE49-F238E27FC236}">
                <a16:creationId xmlns:a16="http://schemas.microsoft.com/office/drawing/2014/main" id="{8ADA5E22-4AA0-415A-89C1-46FAA4C522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1252" indent="-284120">
              <a:defRPr kumimoji="1">
                <a:solidFill>
                  <a:schemeClr val="tx1"/>
                </a:solidFill>
                <a:latin typeface="Arial" panose="020B0604020202020204" pitchFamily="34" charset="0"/>
                <a:ea typeface="ＭＳ Ｐゴシック" panose="020B0600070205080204" pitchFamily="50" charset="-128"/>
              </a:defRPr>
            </a:lvl2pPr>
            <a:lvl3pPr marL="1141243" indent="-226979">
              <a:defRPr kumimoji="1">
                <a:solidFill>
                  <a:schemeClr val="tx1"/>
                </a:solidFill>
                <a:latin typeface="Arial" panose="020B0604020202020204" pitchFamily="34" charset="0"/>
                <a:ea typeface="ＭＳ Ｐゴシック" panose="020B0600070205080204" pitchFamily="50" charset="-128"/>
              </a:defRPr>
            </a:lvl3pPr>
            <a:lvl4pPr marL="1598374" indent="-226979">
              <a:defRPr kumimoji="1">
                <a:solidFill>
                  <a:schemeClr val="tx1"/>
                </a:solidFill>
                <a:latin typeface="Arial" panose="020B0604020202020204" pitchFamily="34" charset="0"/>
                <a:ea typeface="ＭＳ Ｐゴシック" panose="020B0600070205080204" pitchFamily="50" charset="-128"/>
              </a:defRPr>
            </a:lvl4pPr>
            <a:lvl5pPr marL="2055506" indent="-226979">
              <a:defRPr kumimoji="1">
                <a:solidFill>
                  <a:schemeClr val="tx1"/>
                </a:solidFill>
                <a:latin typeface="Arial" panose="020B0604020202020204" pitchFamily="34" charset="0"/>
                <a:ea typeface="ＭＳ Ｐゴシック" panose="020B0600070205080204" pitchFamily="50" charset="-128"/>
              </a:defRPr>
            </a:lvl5pPr>
            <a:lvl6pPr marL="2512638" indent="-226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69770" indent="-226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6901" indent="-226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4033" indent="-226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0548884D-507E-4404-942A-EA55BB0AB87A}" type="slidenum">
              <a:rPr lang="ja-JP" altLang="en-US" smtClean="0"/>
              <a:pPr/>
              <a:t>48</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 1">
            <a:extLst>
              <a:ext uri="{FF2B5EF4-FFF2-40B4-BE49-F238E27FC236}">
                <a16:creationId xmlns:a16="http://schemas.microsoft.com/office/drawing/2014/main" id="{3609E982-9BBF-49B2-A039-863E91877E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 2">
            <a:extLst>
              <a:ext uri="{FF2B5EF4-FFF2-40B4-BE49-F238E27FC236}">
                <a16:creationId xmlns:a16="http://schemas.microsoft.com/office/drawing/2014/main" id="{70568BAD-2276-425E-B87C-F08EBA6CEBC6}"/>
              </a:ext>
            </a:extLst>
          </p:cNvPr>
          <p:cNvSpPr>
            <a:spLocks noGrp="1" noChangeArrowheads="1"/>
          </p:cNvSpPr>
          <p:nvPr>
            <p:ph type="body" idx="1"/>
          </p:nvPr>
        </p:nvSpPr>
        <p:spPr bwMode="auto">
          <a:xfrm>
            <a:off x="919163" y="4686300"/>
            <a:ext cx="5143500"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2292" name="スライド番号プレースホルダ 3">
            <a:extLst>
              <a:ext uri="{FF2B5EF4-FFF2-40B4-BE49-F238E27FC236}">
                <a16:creationId xmlns:a16="http://schemas.microsoft.com/office/drawing/2014/main" id="{56307DCC-8227-46F1-A21E-786BE9A0B6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1252" indent="-284120">
              <a:defRPr kumimoji="1">
                <a:solidFill>
                  <a:schemeClr val="tx1"/>
                </a:solidFill>
                <a:latin typeface="Arial" panose="020B0604020202020204" pitchFamily="34" charset="0"/>
                <a:ea typeface="ＭＳ Ｐゴシック" panose="020B0600070205080204" pitchFamily="50" charset="-128"/>
              </a:defRPr>
            </a:lvl2pPr>
            <a:lvl3pPr marL="1141243" indent="-226979">
              <a:defRPr kumimoji="1">
                <a:solidFill>
                  <a:schemeClr val="tx1"/>
                </a:solidFill>
                <a:latin typeface="Arial" panose="020B0604020202020204" pitchFamily="34" charset="0"/>
                <a:ea typeface="ＭＳ Ｐゴシック" panose="020B0600070205080204" pitchFamily="50" charset="-128"/>
              </a:defRPr>
            </a:lvl3pPr>
            <a:lvl4pPr marL="1598374" indent="-226979">
              <a:defRPr kumimoji="1">
                <a:solidFill>
                  <a:schemeClr val="tx1"/>
                </a:solidFill>
                <a:latin typeface="Arial" panose="020B0604020202020204" pitchFamily="34" charset="0"/>
                <a:ea typeface="ＭＳ Ｐゴシック" panose="020B0600070205080204" pitchFamily="50" charset="-128"/>
              </a:defRPr>
            </a:lvl4pPr>
            <a:lvl5pPr marL="2055506" indent="-226979">
              <a:defRPr kumimoji="1">
                <a:solidFill>
                  <a:schemeClr val="tx1"/>
                </a:solidFill>
                <a:latin typeface="Arial" panose="020B0604020202020204" pitchFamily="34" charset="0"/>
                <a:ea typeface="ＭＳ Ｐゴシック" panose="020B0600070205080204" pitchFamily="50" charset="-128"/>
              </a:defRPr>
            </a:lvl5pPr>
            <a:lvl6pPr marL="2512638" indent="-226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69770" indent="-226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6901" indent="-226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4033" indent="-226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15FA592-BF17-458B-A9A2-4FAB6C8EB1A3}" type="slidenum">
              <a:rPr lang="ja-JP" altLang="en-US" smtClean="0"/>
              <a:pPr/>
              <a:t>49</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 1">
            <a:extLst>
              <a:ext uri="{FF2B5EF4-FFF2-40B4-BE49-F238E27FC236}">
                <a16:creationId xmlns:a16="http://schemas.microsoft.com/office/drawing/2014/main" id="{6FCF700A-555F-4ED4-A429-F636339EAF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 2">
            <a:extLst>
              <a:ext uri="{FF2B5EF4-FFF2-40B4-BE49-F238E27FC236}">
                <a16:creationId xmlns:a16="http://schemas.microsoft.com/office/drawing/2014/main" id="{82549217-AE7F-4DD9-9AF6-A47F60AF98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ja-JP"/>
          </a:p>
        </p:txBody>
      </p:sp>
      <p:sp>
        <p:nvSpPr>
          <p:cNvPr id="14340" name="スライド番号プレースホルダ 3">
            <a:extLst>
              <a:ext uri="{FF2B5EF4-FFF2-40B4-BE49-F238E27FC236}">
                <a16:creationId xmlns:a16="http://schemas.microsoft.com/office/drawing/2014/main" id="{5ACE904B-106D-428F-92AC-8A96FFF3C8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1252" indent="-284120">
              <a:defRPr kumimoji="1">
                <a:solidFill>
                  <a:schemeClr val="tx1"/>
                </a:solidFill>
                <a:latin typeface="Arial" panose="020B0604020202020204" pitchFamily="34" charset="0"/>
                <a:ea typeface="ＭＳ Ｐゴシック" panose="020B0600070205080204" pitchFamily="50" charset="-128"/>
              </a:defRPr>
            </a:lvl2pPr>
            <a:lvl3pPr marL="1141243" indent="-226979">
              <a:defRPr kumimoji="1">
                <a:solidFill>
                  <a:schemeClr val="tx1"/>
                </a:solidFill>
                <a:latin typeface="Arial" panose="020B0604020202020204" pitchFamily="34" charset="0"/>
                <a:ea typeface="ＭＳ Ｐゴシック" panose="020B0600070205080204" pitchFamily="50" charset="-128"/>
              </a:defRPr>
            </a:lvl3pPr>
            <a:lvl4pPr marL="1598374" indent="-226979">
              <a:defRPr kumimoji="1">
                <a:solidFill>
                  <a:schemeClr val="tx1"/>
                </a:solidFill>
                <a:latin typeface="Arial" panose="020B0604020202020204" pitchFamily="34" charset="0"/>
                <a:ea typeface="ＭＳ Ｐゴシック" panose="020B0600070205080204" pitchFamily="50" charset="-128"/>
              </a:defRPr>
            </a:lvl4pPr>
            <a:lvl5pPr marL="2055506" indent="-226979">
              <a:defRPr kumimoji="1">
                <a:solidFill>
                  <a:schemeClr val="tx1"/>
                </a:solidFill>
                <a:latin typeface="Arial" panose="020B0604020202020204" pitchFamily="34" charset="0"/>
                <a:ea typeface="ＭＳ Ｐゴシック" panose="020B0600070205080204" pitchFamily="50" charset="-128"/>
              </a:defRPr>
            </a:lvl5pPr>
            <a:lvl6pPr marL="2512638" indent="-226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69770" indent="-226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6901" indent="-226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4033" indent="-226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F518DAA-5B0B-4B1A-AC8F-2DE3C4AE8C99}" type="slidenum">
              <a:rPr lang="ja-JP" altLang="en-US" smtClean="0"/>
              <a:pPr/>
              <a:t>50</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7D574A2-9090-475C-AE3C-354CFD8A99FD}" type="datetime1">
              <a:rPr kumimoji="1" lang="ja-JP" altLang="en-US" smtClean="0"/>
              <a:t>2024/4/4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4B8C3E-821F-46CE-913E-DC994660BEC0}" type="slidenum">
              <a:rPr kumimoji="1" lang="ja-JP" altLang="en-US" smtClean="0"/>
              <a:t>‹#›</a:t>
            </a:fld>
            <a:endParaRPr kumimoji="1" lang="ja-JP" altLang="en-US"/>
          </a:p>
        </p:txBody>
      </p:sp>
    </p:spTree>
    <p:extLst>
      <p:ext uri="{BB962C8B-B14F-4D97-AF65-F5344CB8AC3E}">
        <p14:creationId xmlns:p14="http://schemas.microsoft.com/office/powerpoint/2010/main" val="1577640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5F4485B-E6E4-4446-8752-9B43F3B41A5C}" type="datetime1">
              <a:rPr kumimoji="1" lang="ja-JP" altLang="en-US" smtClean="0"/>
              <a:t>2024/4/4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4B8C3E-821F-46CE-913E-DC994660BEC0}" type="slidenum">
              <a:rPr kumimoji="1" lang="ja-JP" altLang="en-US" smtClean="0"/>
              <a:t>‹#›</a:t>
            </a:fld>
            <a:endParaRPr kumimoji="1" lang="ja-JP" altLang="en-US"/>
          </a:p>
        </p:txBody>
      </p:sp>
    </p:spTree>
    <p:extLst>
      <p:ext uri="{BB962C8B-B14F-4D97-AF65-F5344CB8AC3E}">
        <p14:creationId xmlns:p14="http://schemas.microsoft.com/office/powerpoint/2010/main" val="3304583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934819-4649-4FD7-BB86-AED278647641}" type="datetime1">
              <a:rPr kumimoji="1" lang="ja-JP" altLang="en-US" smtClean="0"/>
              <a:t>2024/4/4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4B8C3E-821F-46CE-913E-DC994660BEC0}" type="slidenum">
              <a:rPr kumimoji="1" lang="ja-JP" altLang="en-US" smtClean="0"/>
              <a:t>‹#›</a:t>
            </a:fld>
            <a:endParaRPr kumimoji="1" lang="ja-JP" altLang="en-US"/>
          </a:p>
        </p:txBody>
      </p:sp>
    </p:spTree>
    <p:extLst>
      <p:ext uri="{BB962C8B-B14F-4D97-AF65-F5344CB8AC3E}">
        <p14:creationId xmlns:p14="http://schemas.microsoft.com/office/powerpoint/2010/main" val="105281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a:extLst>
              <a:ext uri="{FF2B5EF4-FFF2-40B4-BE49-F238E27FC236}">
                <a16:creationId xmlns:a16="http://schemas.microsoft.com/office/drawing/2014/main" id="{B366404F-4604-4025-AFE6-8B7D5B81C4FE}"/>
              </a:ext>
            </a:extLst>
          </p:cNvPr>
          <p:cNvSpPr>
            <a:spLocks noGrp="1"/>
          </p:cNvSpPr>
          <p:nvPr>
            <p:ph type="dt" sz="half" idx="10"/>
          </p:nvPr>
        </p:nvSpPr>
        <p:spPr/>
        <p:txBody>
          <a:bodyPr/>
          <a:lstStyle>
            <a:lvl1pPr>
              <a:defRPr/>
            </a:lvl1pPr>
          </a:lstStyle>
          <a:p>
            <a:pPr>
              <a:defRPr/>
            </a:pPr>
            <a:fld id="{38220379-7E2A-4CA6-A41B-A89925CD934B}" type="datetimeFigureOut">
              <a:rPr lang="ja-JP" altLang="en-US"/>
              <a:pPr>
                <a:defRPr/>
              </a:pPr>
              <a:t>2024/4/4</a:t>
            </a:fld>
            <a:endParaRPr lang="ja-JP" altLang="en-US"/>
          </a:p>
        </p:txBody>
      </p:sp>
      <p:sp>
        <p:nvSpPr>
          <p:cNvPr id="5" name="フッター プレースホルダ 4">
            <a:extLst>
              <a:ext uri="{FF2B5EF4-FFF2-40B4-BE49-F238E27FC236}">
                <a16:creationId xmlns:a16="http://schemas.microsoft.com/office/drawing/2014/main" id="{5EF3BE90-254D-41E9-80F7-87B795AD265A}"/>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BD26B6F2-2169-4B76-831B-4BAE10CF9DD3}"/>
              </a:ext>
            </a:extLst>
          </p:cNvPr>
          <p:cNvSpPr>
            <a:spLocks noGrp="1"/>
          </p:cNvSpPr>
          <p:nvPr>
            <p:ph type="sldNum" sz="quarter" idx="12"/>
          </p:nvPr>
        </p:nvSpPr>
        <p:spPr/>
        <p:txBody>
          <a:bodyPr/>
          <a:lstStyle>
            <a:lvl1pPr>
              <a:defRPr/>
            </a:lvl1pPr>
          </a:lstStyle>
          <a:p>
            <a:pPr>
              <a:defRPr/>
            </a:pPr>
            <a:fld id="{26181336-4725-47DC-A6F0-E00FDF43AC85}" type="slidenum">
              <a:rPr lang="ja-JP" altLang="en-US"/>
              <a:pPr>
                <a:defRPr/>
              </a:pPr>
              <a:t>‹#›</a:t>
            </a:fld>
            <a:endParaRPr lang="ja-JP" altLang="en-US"/>
          </a:p>
        </p:txBody>
      </p:sp>
    </p:spTree>
    <p:extLst>
      <p:ext uri="{BB962C8B-B14F-4D97-AF65-F5344CB8AC3E}">
        <p14:creationId xmlns:p14="http://schemas.microsoft.com/office/powerpoint/2010/main" val="3253536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8CB0B952-78D3-4F14-99F5-E1A7214B819B}"/>
              </a:ext>
            </a:extLst>
          </p:cNvPr>
          <p:cNvSpPr>
            <a:spLocks noGrp="1"/>
          </p:cNvSpPr>
          <p:nvPr>
            <p:ph type="dt" sz="half" idx="10"/>
          </p:nvPr>
        </p:nvSpPr>
        <p:spPr/>
        <p:txBody>
          <a:bodyPr/>
          <a:lstStyle>
            <a:lvl1pPr>
              <a:defRPr/>
            </a:lvl1pPr>
          </a:lstStyle>
          <a:p>
            <a:pPr>
              <a:defRPr/>
            </a:pPr>
            <a:fld id="{9FA1B8E0-EF51-4FDF-9E5C-1323F472E00C}" type="datetimeFigureOut">
              <a:rPr lang="ja-JP" altLang="en-US"/>
              <a:pPr>
                <a:defRPr/>
              </a:pPr>
              <a:t>2024/4/4</a:t>
            </a:fld>
            <a:endParaRPr lang="ja-JP" altLang="en-US"/>
          </a:p>
        </p:txBody>
      </p:sp>
      <p:sp>
        <p:nvSpPr>
          <p:cNvPr id="5" name="フッター プレースホルダ 4">
            <a:extLst>
              <a:ext uri="{FF2B5EF4-FFF2-40B4-BE49-F238E27FC236}">
                <a16:creationId xmlns:a16="http://schemas.microsoft.com/office/drawing/2014/main" id="{A805B1BC-2596-4C4B-9C24-60BAEF96ED1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0838988C-6924-4C9A-9047-0365C7FDC860}"/>
              </a:ext>
            </a:extLst>
          </p:cNvPr>
          <p:cNvSpPr>
            <a:spLocks noGrp="1"/>
          </p:cNvSpPr>
          <p:nvPr>
            <p:ph type="sldNum" sz="quarter" idx="12"/>
          </p:nvPr>
        </p:nvSpPr>
        <p:spPr/>
        <p:txBody>
          <a:bodyPr/>
          <a:lstStyle>
            <a:lvl1pPr>
              <a:defRPr/>
            </a:lvl1pPr>
          </a:lstStyle>
          <a:p>
            <a:pPr>
              <a:defRPr/>
            </a:pPr>
            <a:fld id="{F296823D-004D-432E-B48C-C7469CF3B3A5}" type="slidenum">
              <a:rPr lang="ja-JP" altLang="en-US"/>
              <a:pPr>
                <a:defRPr/>
              </a:pPr>
              <a:t>‹#›</a:t>
            </a:fld>
            <a:endParaRPr lang="ja-JP" altLang="en-US"/>
          </a:p>
        </p:txBody>
      </p:sp>
    </p:spTree>
    <p:extLst>
      <p:ext uri="{BB962C8B-B14F-4D97-AF65-F5344CB8AC3E}">
        <p14:creationId xmlns:p14="http://schemas.microsoft.com/office/powerpoint/2010/main" val="4026255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362E9618-A1CB-4763-BA8F-819286A92ABB}"/>
              </a:ext>
            </a:extLst>
          </p:cNvPr>
          <p:cNvSpPr>
            <a:spLocks noGrp="1"/>
          </p:cNvSpPr>
          <p:nvPr>
            <p:ph type="dt" sz="half" idx="10"/>
          </p:nvPr>
        </p:nvSpPr>
        <p:spPr/>
        <p:txBody>
          <a:bodyPr/>
          <a:lstStyle>
            <a:lvl1pPr>
              <a:defRPr/>
            </a:lvl1pPr>
          </a:lstStyle>
          <a:p>
            <a:pPr>
              <a:defRPr/>
            </a:pPr>
            <a:fld id="{AE72F801-1E1C-4A9F-BD55-E3683D1B73E2}" type="datetimeFigureOut">
              <a:rPr lang="ja-JP" altLang="en-US"/>
              <a:pPr>
                <a:defRPr/>
              </a:pPr>
              <a:t>2024/4/4</a:t>
            </a:fld>
            <a:endParaRPr lang="ja-JP" altLang="en-US"/>
          </a:p>
        </p:txBody>
      </p:sp>
      <p:sp>
        <p:nvSpPr>
          <p:cNvPr id="5" name="フッター プレースホルダ 4">
            <a:extLst>
              <a:ext uri="{FF2B5EF4-FFF2-40B4-BE49-F238E27FC236}">
                <a16:creationId xmlns:a16="http://schemas.microsoft.com/office/drawing/2014/main" id="{F62B48D4-D56C-4D65-A49B-590B942F61DA}"/>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27443EC3-C9D0-4B4E-A70C-998D3C5E82FC}"/>
              </a:ext>
            </a:extLst>
          </p:cNvPr>
          <p:cNvSpPr>
            <a:spLocks noGrp="1"/>
          </p:cNvSpPr>
          <p:nvPr>
            <p:ph type="sldNum" sz="quarter" idx="12"/>
          </p:nvPr>
        </p:nvSpPr>
        <p:spPr/>
        <p:txBody>
          <a:bodyPr/>
          <a:lstStyle>
            <a:lvl1pPr>
              <a:defRPr/>
            </a:lvl1pPr>
          </a:lstStyle>
          <a:p>
            <a:pPr>
              <a:defRPr/>
            </a:pPr>
            <a:fld id="{FDEBD8AD-4EB2-4E61-B24E-BE168E23EDEA}" type="slidenum">
              <a:rPr lang="ja-JP" altLang="en-US"/>
              <a:pPr>
                <a:defRPr/>
              </a:pPr>
              <a:t>‹#›</a:t>
            </a:fld>
            <a:endParaRPr lang="ja-JP" altLang="en-US"/>
          </a:p>
        </p:txBody>
      </p:sp>
    </p:spTree>
    <p:extLst>
      <p:ext uri="{BB962C8B-B14F-4D97-AF65-F5344CB8AC3E}">
        <p14:creationId xmlns:p14="http://schemas.microsoft.com/office/powerpoint/2010/main" val="1904475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a:extLst>
              <a:ext uri="{FF2B5EF4-FFF2-40B4-BE49-F238E27FC236}">
                <a16:creationId xmlns:a16="http://schemas.microsoft.com/office/drawing/2014/main" id="{F3EAEA05-F353-44A4-B7DD-E6E59B34B552}"/>
              </a:ext>
            </a:extLst>
          </p:cNvPr>
          <p:cNvSpPr>
            <a:spLocks noGrp="1"/>
          </p:cNvSpPr>
          <p:nvPr>
            <p:ph type="dt" sz="half" idx="10"/>
          </p:nvPr>
        </p:nvSpPr>
        <p:spPr/>
        <p:txBody>
          <a:bodyPr/>
          <a:lstStyle>
            <a:lvl1pPr>
              <a:defRPr/>
            </a:lvl1pPr>
          </a:lstStyle>
          <a:p>
            <a:pPr>
              <a:defRPr/>
            </a:pPr>
            <a:fld id="{3D967017-E8FD-4F96-9E2D-3F824A3437C2}" type="datetimeFigureOut">
              <a:rPr lang="ja-JP" altLang="en-US"/>
              <a:pPr>
                <a:defRPr/>
              </a:pPr>
              <a:t>2024/4/4</a:t>
            </a:fld>
            <a:endParaRPr lang="ja-JP" altLang="en-US"/>
          </a:p>
        </p:txBody>
      </p:sp>
      <p:sp>
        <p:nvSpPr>
          <p:cNvPr id="6" name="フッター プレースホルダ 4">
            <a:extLst>
              <a:ext uri="{FF2B5EF4-FFF2-40B4-BE49-F238E27FC236}">
                <a16:creationId xmlns:a16="http://schemas.microsoft.com/office/drawing/2014/main" id="{454F998C-0996-4573-92AB-927BF88BEF2D}"/>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409D4EC7-C313-4A49-B9F1-4A8F4CF1C02C}"/>
              </a:ext>
            </a:extLst>
          </p:cNvPr>
          <p:cNvSpPr>
            <a:spLocks noGrp="1"/>
          </p:cNvSpPr>
          <p:nvPr>
            <p:ph type="sldNum" sz="quarter" idx="12"/>
          </p:nvPr>
        </p:nvSpPr>
        <p:spPr/>
        <p:txBody>
          <a:bodyPr/>
          <a:lstStyle>
            <a:lvl1pPr>
              <a:defRPr/>
            </a:lvl1pPr>
          </a:lstStyle>
          <a:p>
            <a:pPr>
              <a:defRPr/>
            </a:pPr>
            <a:fld id="{E5B41108-04F7-436B-B2C9-7C438BBA2F4C}" type="slidenum">
              <a:rPr lang="ja-JP" altLang="en-US"/>
              <a:pPr>
                <a:defRPr/>
              </a:pPr>
              <a:t>‹#›</a:t>
            </a:fld>
            <a:endParaRPr lang="ja-JP" altLang="en-US"/>
          </a:p>
        </p:txBody>
      </p:sp>
    </p:spTree>
    <p:extLst>
      <p:ext uri="{BB962C8B-B14F-4D97-AF65-F5344CB8AC3E}">
        <p14:creationId xmlns:p14="http://schemas.microsoft.com/office/powerpoint/2010/main" val="1257367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a:extLst>
              <a:ext uri="{FF2B5EF4-FFF2-40B4-BE49-F238E27FC236}">
                <a16:creationId xmlns:a16="http://schemas.microsoft.com/office/drawing/2014/main" id="{C5AD553A-8E24-41A5-AA34-5554F9A4EE5E}"/>
              </a:ext>
            </a:extLst>
          </p:cNvPr>
          <p:cNvSpPr>
            <a:spLocks noGrp="1"/>
          </p:cNvSpPr>
          <p:nvPr>
            <p:ph type="dt" sz="half" idx="10"/>
          </p:nvPr>
        </p:nvSpPr>
        <p:spPr/>
        <p:txBody>
          <a:bodyPr/>
          <a:lstStyle>
            <a:lvl1pPr>
              <a:defRPr/>
            </a:lvl1pPr>
          </a:lstStyle>
          <a:p>
            <a:pPr>
              <a:defRPr/>
            </a:pPr>
            <a:fld id="{B0A2E2D3-A81D-44D4-8B05-2F180B1BD7D1}" type="datetimeFigureOut">
              <a:rPr lang="ja-JP" altLang="en-US"/>
              <a:pPr>
                <a:defRPr/>
              </a:pPr>
              <a:t>2024/4/4</a:t>
            </a:fld>
            <a:endParaRPr lang="ja-JP" altLang="en-US"/>
          </a:p>
        </p:txBody>
      </p:sp>
      <p:sp>
        <p:nvSpPr>
          <p:cNvPr id="8" name="フッター プレースホルダ 4">
            <a:extLst>
              <a:ext uri="{FF2B5EF4-FFF2-40B4-BE49-F238E27FC236}">
                <a16:creationId xmlns:a16="http://schemas.microsoft.com/office/drawing/2014/main" id="{A2ED37C8-7873-4292-8E2B-070BCCFF8855}"/>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a:extLst>
              <a:ext uri="{FF2B5EF4-FFF2-40B4-BE49-F238E27FC236}">
                <a16:creationId xmlns:a16="http://schemas.microsoft.com/office/drawing/2014/main" id="{98093299-427A-4892-9530-7C6889627ADA}"/>
              </a:ext>
            </a:extLst>
          </p:cNvPr>
          <p:cNvSpPr>
            <a:spLocks noGrp="1"/>
          </p:cNvSpPr>
          <p:nvPr>
            <p:ph type="sldNum" sz="quarter" idx="12"/>
          </p:nvPr>
        </p:nvSpPr>
        <p:spPr/>
        <p:txBody>
          <a:bodyPr/>
          <a:lstStyle>
            <a:lvl1pPr>
              <a:defRPr/>
            </a:lvl1pPr>
          </a:lstStyle>
          <a:p>
            <a:pPr>
              <a:defRPr/>
            </a:pPr>
            <a:fld id="{472D5106-039E-4853-B3BB-4D83A70973EA}" type="slidenum">
              <a:rPr lang="ja-JP" altLang="en-US"/>
              <a:pPr>
                <a:defRPr/>
              </a:pPr>
              <a:t>‹#›</a:t>
            </a:fld>
            <a:endParaRPr lang="ja-JP" altLang="en-US"/>
          </a:p>
        </p:txBody>
      </p:sp>
    </p:spTree>
    <p:extLst>
      <p:ext uri="{BB962C8B-B14F-4D97-AF65-F5344CB8AC3E}">
        <p14:creationId xmlns:p14="http://schemas.microsoft.com/office/powerpoint/2010/main" val="3026063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a:extLst>
              <a:ext uri="{FF2B5EF4-FFF2-40B4-BE49-F238E27FC236}">
                <a16:creationId xmlns:a16="http://schemas.microsoft.com/office/drawing/2014/main" id="{69EA18CD-28CB-4231-B98B-E201716D6D13}"/>
              </a:ext>
            </a:extLst>
          </p:cNvPr>
          <p:cNvSpPr>
            <a:spLocks noGrp="1"/>
          </p:cNvSpPr>
          <p:nvPr>
            <p:ph type="dt" sz="half" idx="10"/>
          </p:nvPr>
        </p:nvSpPr>
        <p:spPr/>
        <p:txBody>
          <a:bodyPr/>
          <a:lstStyle>
            <a:lvl1pPr>
              <a:defRPr/>
            </a:lvl1pPr>
          </a:lstStyle>
          <a:p>
            <a:pPr>
              <a:defRPr/>
            </a:pPr>
            <a:fld id="{5C42C399-1C48-40E2-8EB2-B3743C337DD6}" type="datetimeFigureOut">
              <a:rPr lang="ja-JP" altLang="en-US"/>
              <a:pPr>
                <a:defRPr/>
              </a:pPr>
              <a:t>2024/4/4</a:t>
            </a:fld>
            <a:endParaRPr lang="ja-JP" altLang="en-US"/>
          </a:p>
        </p:txBody>
      </p:sp>
      <p:sp>
        <p:nvSpPr>
          <p:cNvPr id="4" name="フッター プレースホルダ 4">
            <a:extLst>
              <a:ext uri="{FF2B5EF4-FFF2-40B4-BE49-F238E27FC236}">
                <a16:creationId xmlns:a16="http://schemas.microsoft.com/office/drawing/2014/main" id="{63A11687-C965-4BB1-8181-4ECC3800DDB1}"/>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a:extLst>
              <a:ext uri="{FF2B5EF4-FFF2-40B4-BE49-F238E27FC236}">
                <a16:creationId xmlns:a16="http://schemas.microsoft.com/office/drawing/2014/main" id="{2BA19085-20CF-451E-88C1-2244BE7369CD}"/>
              </a:ext>
            </a:extLst>
          </p:cNvPr>
          <p:cNvSpPr>
            <a:spLocks noGrp="1"/>
          </p:cNvSpPr>
          <p:nvPr>
            <p:ph type="sldNum" sz="quarter" idx="12"/>
          </p:nvPr>
        </p:nvSpPr>
        <p:spPr/>
        <p:txBody>
          <a:bodyPr/>
          <a:lstStyle>
            <a:lvl1pPr>
              <a:defRPr/>
            </a:lvl1pPr>
          </a:lstStyle>
          <a:p>
            <a:pPr>
              <a:defRPr/>
            </a:pPr>
            <a:fld id="{DC5497D2-E09E-4FA4-9911-E14286F65EBD}" type="slidenum">
              <a:rPr lang="ja-JP" altLang="en-US"/>
              <a:pPr>
                <a:defRPr/>
              </a:pPr>
              <a:t>‹#›</a:t>
            </a:fld>
            <a:endParaRPr lang="ja-JP" altLang="en-US"/>
          </a:p>
        </p:txBody>
      </p:sp>
    </p:spTree>
    <p:extLst>
      <p:ext uri="{BB962C8B-B14F-4D97-AF65-F5344CB8AC3E}">
        <p14:creationId xmlns:p14="http://schemas.microsoft.com/office/powerpoint/2010/main" val="97247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id="{01E9829E-C162-446A-8532-F6CCB57A55BB}"/>
              </a:ext>
            </a:extLst>
          </p:cNvPr>
          <p:cNvSpPr>
            <a:spLocks noGrp="1"/>
          </p:cNvSpPr>
          <p:nvPr>
            <p:ph type="dt" sz="half" idx="10"/>
          </p:nvPr>
        </p:nvSpPr>
        <p:spPr/>
        <p:txBody>
          <a:bodyPr/>
          <a:lstStyle>
            <a:lvl1pPr>
              <a:defRPr/>
            </a:lvl1pPr>
          </a:lstStyle>
          <a:p>
            <a:pPr>
              <a:defRPr/>
            </a:pPr>
            <a:fld id="{F687EDB8-D2DD-46EF-A192-2D28F4A69919}" type="datetimeFigureOut">
              <a:rPr lang="ja-JP" altLang="en-US"/>
              <a:pPr>
                <a:defRPr/>
              </a:pPr>
              <a:t>2024/4/4</a:t>
            </a:fld>
            <a:endParaRPr lang="ja-JP" altLang="en-US"/>
          </a:p>
        </p:txBody>
      </p:sp>
      <p:sp>
        <p:nvSpPr>
          <p:cNvPr id="3" name="フッター プレースホルダ 4">
            <a:extLst>
              <a:ext uri="{FF2B5EF4-FFF2-40B4-BE49-F238E27FC236}">
                <a16:creationId xmlns:a16="http://schemas.microsoft.com/office/drawing/2014/main" id="{A6923003-938D-4705-A80D-DF3CF5EE575B}"/>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a:extLst>
              <a:ext uri="{FF2B5EF4-FFF2-40B4-BE49-F238E27FC236}">
                <a16:creationId xmlns:a16="http://schemas.microsoft.com/office/drawing/2014/main" id="{B2357DCB-3984-43B1-9398-0A192C932049}"/>
              </a:ext>
            </a:extLst>
          </p:cNvPr>
          <p:cNvSpPr>
            <a:spLocks noGrp="1"/>
          </p:cNvSpPr>
          <p:nvPr>
            <p:ph type="sldNum" sz="quarter" idx="12"/>
          </p:nvPr>
        </p:nvSpPr>
        <p:spPr/>
        <p:txBody>
          <a:bodyPr/>
          <a:lstStyle>
            <a:lvl1pPr>
              <a:defRPr/>
            </a:lvl1pPr>
          </a:lstStyle>
          <a:p>
            <a:pPr>
              <a:defRPr/>
            </a:pPr>
            <a:fld id="{A4EA8245-BB0C-4EDB-8D2F-ECBD647EF6FB}" type="slidenum">
              <a:rPr lang="ja-JP" altLang="en-US"/>
              <a:pPr>
                <a:defRPr/>
              </a:pPr>
              <a:t>‹#›</a:t>
            </a:fld>
            <a:endParaRPr lang="ja-JP" altLang="en-US"/>
          </a:p>
        </p:txBody>
      </p:sp>
    </p:spTree>
    <p:extLst>
      <p:ext uri="{BB962C8B-B14F-4D97-AF65-F5344CB8AC3E}">
        <p14:creationId xmlns:p14="http://schemas.microsoft.com/office/powerpoint/2010/main" val="3035056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38BE0781-EF91-49CB-9C70-0C9DC88BCFEB}"/>
              </a:ext>
            </a:extLst>
          </p:cNvPr>
          <p:cNvSpPr>
            <a:spLocks noGrp="1"/>
          </p:cNvSpPr>
          <p:nvPr>
            <p:ph type="dt" sz="half" idx="10"/>
          </p:nvPr>
        </p:nvSpPr>
        <p:spPr/>
        <p:txBody>
          <a:bodyPr/>
          <a:lstStyle>
            <a:lvl1pPr>
              <a:defRPr/>
            </a:lvl1pPr>
          </a:lstStyle>
          <a:p>
            <a:pPr>
              <a:defRPr/>
            </a:pPr>
            <a:fld id="{0804201D-412D-4FBC-84A4-F238E9C36128}" type="datetimeFigureOut">
              <a:rPr lang="ja-JP" altLang="en-US"/>
              <a:pPr>
                <a:defRPr/>
              </a:pPr>
              <a:t>2024/4/4</a:t>
            </a:fld>
            <a:endParaRPr lang="ja-JP" altLang="en-US"/>
          </a:p>
        </p:txBody>
      </p:sp>
      <p:sp>
        <p:nvSpPr>
          <p:cNvPr id="6" name="フッター プレースホルダ 4">
            <a:extLst>
              <a:ext uri="{FF2B5EF4-FFF2-40B4-BE49-F238E27FC236}">
                <a16:creationId xmlns:a16="http://schemas.microsoft.com/office/drawing/2014/main" id="{3B2A1196-71E2-4C57-8A37-D52F851A91A2}"/>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F723386D-1A83-4E6E-B67D-ABEEFCC7837D}"/>
              </a:ext>
            </a:extLst>
          </p:cNvPr>
          <p:cNvSpPr>
            <a:spLocks noGrp="1"/>
          </p:cNvSpPr>
          <p:nvPr>
            <p:ph type="sldNum" sz="quarter" idx="12"/>
          </p:nvPr>
        </p:nvSpPr>
        <p:spPr/>
        <p:txBody>
          <a:bodyPr/>
          <a:lstStyle>
            <a:lvl1pPr>
              <a:defRPr/>
            </a:lvl1pPr>
          </a:lstStyle>
          <a:p>
            <a:pPr>
              <a:defRPr/>
            </a:pPr>
            <a:fld id="{C9592AF9-69F5-477A-9B19-CD044EFBBCF1}" type="slidenum">
              <a:rPr lang="ja-JP" altLang="en-US"/>
              <a:pPr>
                <a:defRPr/>
              </a:pPr>
              <a:t>‹#›</a:t>
            </a:fld>
            <a:endParaRPr lang="ja-JP" altLang="en-US"/>
          </a:p>
        </p:txBody>
      </p:sp>
    </p:spTree>
    <p:extLst>
      <p:ext uri="{BB962C8B-B14F-4D97-AF65-F5344CB8AC3E}">
        <p14:creationId xmlns:p14="http://schemas.microsoft.com/office/powerpoint/2010/main" val="1663061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E563B1-B4C0-4062-9E08-3D8E4A300477}" type="datetime1">
              <a:rPr kumimoji="1" lang="ja-JP" altLang="en-US" smtClean="0"/>
              <a:t>2024/4/4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4B8C3E-821F-46CE-913E-DC994660BEC0}" type="slidenum">
              <a:rPr kumimoji="1" lang="ja-JP" altLang="en-US" smtClean="0"/>
              <a:t>‹#›</a:t>
            </a:fld>
            <a:endParaRPr kumimoji="1" lang="ja-JP" altLang="en-US"/>
          </a:p>
        </p:txBody>
      </p:sp>
    </p:spTree>
    <p:extLst>
      <p:ext uri="{BB962C8B-B14F-4D97-AF65-F5344CB8AC3E}">
        <p14:creationId xmlns:p14="http://schemas.microsoft.com/office/powerpoint/2010/main" val="2409730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B40E5CDB-EE0D-4E12-8674-66BF6DECCF9D}"/>
              </a:ext>
            </a:extLst>
          </p:cNvPr>
          <p:cNvSpPr>
            <a:spLocks noGrp="1"/>
          </p:cNvSpPr>
          <p:nvPr>
            <p:ph type="dt" sz="half" idx="10"/>
          </p:nvPr>
        </p:nvSpPr>
        <p:spPr/>
        <p:txBody>
          <a:bodyPr/>
          <a:lstStyle>
            <a:lvl1pPr>
              <a:defRPr/>
            </a:lvl1pPr>
          </a:lstStyle>
          <a:p>
            <a:pPr>
              <a:defRPr/>
            </a:pPr>
            <a:fld id="{937D2D6F-36B3-4B05-B475-EE9FC1295AF7}" type="datetimeFigureOut">
              <a:rPr lang="ja-JP" altLang="en-US"/>
              <a:pPr>
                <a:defRPr/>
              </a:pPr>
              <a:t>2024/4/4</a:t>
            </a:fld>
            <a:endParaRPr lang="ja-JP" altLang="en-US"/>
          </a:p>
        </p:txBody>
      </p:sp>
      <p:sp>
        <p:nvSpPr>
          <p:cNvPr id="6" name="フッター プレースホルダ 4">
            <a:extLst>
              <a:ext uri="{FF2B5EF4-FFF2-40B4-BE49-F238E27FC236}">
                <a16:creationId xmlns:a16="http://schemas.microsoft.com/office/drawing/2014/main" id="{F7A8AE15-339B-422D-9036-4E8F0D44E2D0}"/>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79E06032-03A8-45D5-8507-B8CD90D197E1}"/>
              </a:ext>
            </a:extLst>
          </p:cNvPr>
          <p:cNvSpPr>
            <a:spLocks noGrp="1"/>
          </p:cNvSpPr>
          <p:nvPr>
            <p:ph type="sldNum" sz="quarter" idx="12"/>
          </p:nvPr>
        </p:nvSpPr>
        <p:spPr/>
        <p:txBody>
          <a:bodyPr/>
          <a:lstStyle>
            <a:lvl1pPr>
              <a:defRPr/>
            </a:lvl1pPr>
          </a:lstStyle>
          <a:p>
            <a:pPr>
              <a:defRPr/>
            </a:pPr>
            <a:fld id="{E2B8A8C7-A01E-4BAD-B72B-DEC0859EA188}" type="slidenum">
              <a:rPr lang="ja-JP" altLang="en-US"/>
              <a:pPr>
                <a:defRPr/>
              </a:pPr>
              <a:t>‹#›</a:t>
            </a:fld>
            <a:endParaRPr lang="ja-JP" altLang="en-US"/>
          </a:p>
        </p:txBody>
      </p:sp>
    </p:spTree>
    <p:extLst>
      <p:ext uri="{BB962C8B-B14F-4D97-AF65-F5344CB8AC3E}">
        <p14:creationId xmlns:p14="http://schemas.microsoft.com/office/powerpoint/2010/main" val="4060175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2D903954-3D77-4BF2-B114-D91316F51930}"/>
              </a:ext>
            </a:extLst>
          </p:cNvPr>
          <p:cNvSpPr>
            <a:spLocks noGrp="1"/>
          </p:cNvSpPr>
          <p:nvPr>
            <p:ph type="dt" sz="half" idx="10"/>
          </p:nvPr>
        </p:nvSpPr>
        <p:spPr/>
        <p:txBody>
          <a:bodyPr/>
          <a:lstStyle>
            <a:lvl1pPr>
              <a:defRPr/>
            </a:lvl1pPr>
          </a:lstStyle>
          <a:p>
            <a:pPr>
              <a:defRPr/>
            </a:pPr>
            <a:fld id="{74D4AFEC-E37B-4671-904D-8E1695B47685}" type="datetimeFigureOut">
              <a:rPr lang="ja-JP" altLang="en-US"/>
              <a:pPr>
                <a:defRPr/>
              </a:pPr>
              <a:t>2024/4/4</a:t>
            </a:fld>
            <a:endParaRPr lang="ja-JP" altLang="en-US"/>
          </a:p>
        </p:txBody>
      </p:sp>
      <p:sp>
        <p:nvSpPr>
          <p:cNvPr id="5" name="フッター プレースホルダ 4">
            <a:extLst>
              <a:ext uri="{FF2B5EF4-FFF2-40B4-BE49-F238E27FC236}">
                <a16:creationId xmlns:a16="http://schemas.microsoft.com/office/drawing/2014/main" id="{229DA12B-1B06-4715-9610-B60666838CA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C3086361-ED16-4754-BDEA-380B5741B1A8}"/>
              </a:ext>
            </a:extLst>
          </p:cNvPr>
          <p:cNvSpPr>
            <a:spLocks noGrp="1"/>
          </p:cNvSpPr>
          <p:nvPr>
            <p:ph type="sldNum" sz="quarter" idx="12"/>
          </p:nvPr>
        </p:nvSpPr>
        <p:spPr/>
        <p:txBody>
          <a:bodyPr/>
          <a:lstStyle>
            <a:lvl1pPr>
              <a:defRPr/>
            </a:lvl1pPr>
          </a:lstStyle>
          <a:p>
            <a:pPr>
              <a:defRPr/>
            </a:pPr>
            <a:fld id="{830B4A32-43EA-48E0-9581-29DD05510CDB}" type="slidenum">
              <a:rPr lang="ja-JP" altLang="en-US"/>
              <a:pPr>
                <a:defRPr/>
              </a:pPr>
              <a:t>‹#›</a:t>
            </a:fld>
            <a:endParaRPr lang="ja-JP" altLang="en-US"/>
          </a:p>
        </p:txBody>
      </p:sp>
    </p:spTree>
    <p:extLst>
      <p:ext uri="{BB962C8B-B14F-4D97-AF65-F5344CB8AC3E}">
        <p14:creationId xmlns:p14="http://schemas.microsoft.com/office/powerpoint/2010/main" val="574413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0969801F-D654-47DE-BA15-27D14443E270}"/>
              </a:ext>
            </a:extLst>
          </p:cNvPr>
          <p:cNvSpPr>
            <a:spLocks noGrp="1"/>
          </p:cNvSpPr>
          <p:nvPr>
            <p:ph type="dt" sz="half" idx="10"/>
          </p:nvPr>
        </p:nvSpPr>
        <p:spPr/>
        <p:txBody>
          <a:bodyPr/>
          <a:lstStyle>
            <a:lvl1pPr>
              <a:defRPr/>
            </a:lvl1pPr>
          </a:lstStyle>
          <a:p>
            <a:pPr>
              <a:defRPr/>
            </a:pPr>
            <a:fld id="{1F130D07-E137-4129-930A-3F09DBFB9BF7}" type="datetimeFigureOut">
              <a:rPr lang="ja-JP" altLang="en-US"/>
              <a:pPr>
                <a:defRPr/>
              </a:pPr>
              <a:t>2024/4/4</a:t>
            </a:fld>
            <a:endParaRPr lang="ja-JP" altLang="en-US"/>
          </a:p>
        </p:txBody>
      </p:sp>
      <p:sp>
        <p:nvSpPr>
          <p:cNvPr id="5" name="フッター プレースホルダ 4">
            <a:extLst>
              <a:ext uri="{FF2B5EF4-FFF2-40B4-BE49-F238E27FC236}">
                <a16:creationId xmlns:a16="http://schemas.microsoft.com/office/drawing/2014/main" id="{83F6CA1F-EA9F-44C6-8AE8-645D33C4AE3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188A262B-4F0C-47DF-8112-2E6875B1CB7F}"/>
              </a:ext>
            </a:extLst>
          </p:cNvPr>
          <p:cNvSpPr>
            <a:spLocks noGrp="1"/>
          </p:cNvSpPr>
          <p:nvPr>
            <p:ph type="sldNum" sz="quarter" idx="12"/>
          </p:nvPr>
        </p:nvSpPr>
        <p:spPr/>
        <p:txBody>
          <a:bodyPr/>
          <a:lstStyle>
            <a:lvl1pPr>
              <a:defRPr/>
            </a:lvl1pPr>
          </a:lstStyle>
          <a:p>
            <a:pPr>
              <a:defRPr/>
            </a:pPr>
            <a:fld id="{944643FC-A528-48F5-95C6-9C4CE473A3E7}" type="slidenum">
              <a:rPr lang="ja-JP" altLang="en-US"/>
              <a:pPr>
                <a:defRPr/>
              </a:pPr>
              <a:t>‹#›</a:t>
            </a:fld>
            <a:endParaRPr lang="ja-JP" altLang="en-US"/>
          </a:p>
        </p:txBody>
      </p:sp>
    </p:spTree>
    <p:extLst>
      <p:ext uri="{BB962C8B-B14F-4D97-AF65-F5344CB8AC3E}">
        <p14:creationId xmlns:p14="http://schemas.microsoft.com/office/powerpoint/2010/main" val="311525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6474D5B-4082-49F3-9A37-EA90D1D28EB2}" type="datetime1">
              <a:rPr kumimoji="1" lang="ja-JP" altLang="en-US" smtClean="0"/>
              <a:t>2024/4/4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4B8C3E-821F-46CE-913E-DC994660BEC0}" type="slidenum">
              <a:rPr kumimoji="1" lang="ja-JP" altLang="en-US" smtClean="0"/>
              <a:t>‹#›</a:t>
            </a:fld>
            <a:endParaRPr kumimoji="1" lang="ja-JP" altLang="en-US"/>
          </a:p>
        </p:txBody>
      </p:sp>
    </p:spTree>
    <p:extLst>
      <p:ext uri="{BB962C8B-B14F-4D97-AF65-F5344CB8AC3E}">
        <p14:creationId xmlns:p14="http://schemas.microsoft.com/office/powerpoint/2010/main" val="4157973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10681E7-F7EB-4741-AD1B-A88EFDD6F693}" type="datetime1">
              <a:rPr kumimoji="1" lang="ja-JP" altLang="en-US" smtClean="0"/>
              <a:t>2024/4/4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04B8C3E-821F-46CE-913E-DC994660BEC0}" type="slidenum">
              <a:rPr kumimoji="1" lang="ja-JP" altLang="en-US" smtClean="0"/>
              <a:t>‹#›</a:t>
            </a:fld>
            <a:endParaRPr kumimoji="1" lang="ja-JP" altLang="en-US"/>
          </a:p>
        </p:txBody>
      </p:sp>
    </p:spTree>
    <p:extLst>
      <p:ext uri="{BB962C8B-B14F-4D97-AF65-F5344CB8AC3E}">
        <p14:creationId xmlns:p14="http://schemas.microsoft.com/office/powerpoint/2010/main" val="157620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7AAABED-4C7C-4A27-BBFB-163E91C11DD5}" type="datetime1">
              <a:rPr kumimoji="1" lang="ja-JP" altLang="en-US" smtClean="0"/>
              <a:t>2024/4/4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04B8C3E-821F-46CE-913E-DC994660BEC0}" type="slidenum">
              <a:rPr kumimoji="1" lang="ja-JP" altLang="en-US" smtClean="0"/>
              <a:t>‹#›</a:t>
            </a:fld>
            <a:endParaRPr kumimoji="1" lang="ja-JP" altLang="en-US"/>
          </a:p>
        </p:txBody>
      </p:sp>
    </p:spTree>
    <p:extLst>
      <p:ext uri="{BB962C8B-B14F-4D97-AF65-F5344CB8AC3E}">
        <p14:creationId xmlns:p14="http://schemas.microsoft.com/office/powerpoint/2010/main" val="2554994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62B0958-D74E-481B-8E53-8B150AA6DC9D}" type="datetime1">
              <a:rPr kumimoji="1" lang="ja-JP" altLang="en-US" smtClean="0"/>
              <a:t>2024/4/4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04B8C3E-821F-46CE-913E-DC994660BEC0}" type="slidenum">
              <a:rPr kumimoji="1" lang="ja-JP" altLang="en-US" smtClean="0"/>
              <a:t>‹#›</a:t>
            </a:fld>
            <a:endParaRPr kumimoji="1" lang="ja-JP" altLang="en-US"/>
          </a:p>
        </p:txBody>
      </p:sp>
    </p:spTree>
    <p:extLst>
      <p:ext uri="{BB962C8B-B14F-4D97-AF65-F5344CB8AC3E}">
        <p14:creationId xmlns:p14="http://schemas.microsoft.com/office/powerpoint/2010/main" val="1226037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51056-19AF-46F3-8E19-B3DD23159495}" type="datetime1">
              <a:rPr kumimoji="1" lang="ja-JP" altLang="en-US" smtClean="0"/>
              <a:t>2024/4/4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04B8C3E-821F-46CE-913E-DC994660BEC0}" type="slidenum">
              <a:rPr kumimoji="1" lang="ja-JP" altLang="en-US" smtClean="0"/>
              <a:t>‹#›</a:t>
            </a:fld>
            <a:endParaRPr kumimoji="1" lang="ja-JP" altLang="en-US"/>
          </a:p>
        </p:txBody>
      </p:sp>
    </p:spTree>
    <p:extLst>
      <p:ext uri="{BB962C8B-B14F-4D97-AF65-F5344CB8AC3E}">
        <p14:creationId xmlns:p14="http://schemas.microsoft.com/office/powerpoint/2010/main" val="410684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B70A39A-F957-4059-93D5-3C31BA9DEB22}" type="datetime1">
              <a:rPr kumimoji="1" lang="ja-JP" altLang="en-US" smtClean="0"/>
              <a:t>2024/4/4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04B8C3E-821F-46CE-913E-DC994660BEC0}" type="slidenum">
              <a:rPr kumimoji="1" lang="ja-JP" altLang="en-US" smtClean="0"/>
              <a:t>‹#›</a:t>
            </a:fld>
            <a:endParaRPr kumimoji="1" lang="ja-JP" altLang="en-US"/>
          </a:p>
        </p:txBody>
      </p:sp>
    </p:spTree>
    <p:extLst>
      <p:ext uri="{BB962C8B-B14F-4D97-AF65-F5344CB8AC3E}">
        <p14:creationId xmlns:p14="http://schemas.microsoft.com/office/powerpoint/2010/main" val="3303790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BBD5823-2D27-46A1-B8F2-37CDA845EA1C}" type="datetime1">
              <a:rPr kumimoji="1" lang="ja-JP" altLang="en-US" smtClean="0"/>
              <a:t>2024/4/4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04B8C3E-821F-46CE-913E-DC994660BEC0}" type="slidenum">
              <a:rPr kumimoji="1" lang="ja-JP" altLang="en-US" smtClean="0"/>
              <a:t>‹#›</a:t>
            </a:fld>
            <a:endParaRPr kumimoji="1" lang="ja-JP" altLang="en-US"/>
          </a:p>
        </p:txBody>
      </p:sp>
    </p:spTree>
    <p:extLst>
      <p:ext uri="{BB962C8B-B14F-4D97-AF65-F5344CB8AC3E}">
        <p14:creationId xmlns:p14="http://schemas.microsoft.com/office/powerpoint/2010/main" val="892436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A9F83-47E7-4EF3-8B9F-08FC75FE3FA1}" type="datetime1">
              <a:rPr kumimoji="1" lang="ja-JP" altLang="en-US" smtClean="0"/>
              <a:t>2024/4/4</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4B8C3E-821F-46CE-913E-DC994660BEC0}" type="slidenum">
              <a:rPr kumimoji="1" lang="ja-JP" altLang="en-US" smtClean="0"/>
              <a:t>‹#›</a:t>
            </a:fld>
            <a:endParaRPr kumimoji="1" lang="ja-JP" altLang="en-US"/>
          </a:p>
        </p:txBody>
      </p:sp>
    </p:spTree>
    <p:extLst>
      <p:ext uri="{BB962C8B-B14F-4D97-AF65-F5344CB8AC3E}">
        <p14:creationId xmlns:p14="http://schemas.microsoft.com/office/powerpoint/2010/main" val="39180907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a:extLst>
              <a:ext uri="{FF2B5EF4-FFF2-40B4-BE49-F238E27FC236}">
                <a16:creationId xmlns:a16="http://schemas.microsoft.com/office/drawing/2014/main" id="{CF4517FE-C0C2-4E2F-8BA4-37C43A591263}"/>
              </a:ext>
            </a:extLst>
          </p:cNvPr>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a:extLst>
              <a:ext uri="{FF2B5EF4-FFF2-40B4-BE49-F238E27FC236}">
                <a16:creationId xmlns:a16="http://schemas.microsoft.com/office/drawing/2014/main" id="{C18E4B51-4E2E-4475-8C45-283575621583}"/>
              </a:ext>
            </a:extLst>
          </p:cNvPr>
          <p:cNvSpPr>
            <a:spLocks noGrp="1"/>
          </p:cNvSpPr>
          <p:nvPr>
            <p:ph type="body" idx="1"/>
          </p:nvPr>
        </p:nvSpPr>
        <p:spPr bwMode="auto">
          <a:xfrm>
            <a:off x="495300" y="1600201"/>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FC5D7574-4246-4D21-A324-79F83E16F288}"/>
              </a:ext>
            </a:extLst>
          </p:cNvPr>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A0776E8F-E203-49FD-A50F-0C9556F790AE}" type="datetimeFigureOut">
              <a:rPr lang="ja-JP" altLang="en-US"/>
              <a:pPr>
                <a:defRPr/>
              </a:pPr>
              <a:t>2024/4/4</a:t>
            </a:fld>
            <a:endParaRPr lang="ja-JP" altLang="en-US"/>
          </a:p>
        </p:txBody>
      </p:sp>
      <p:sp>
        <p:nvSpPr>
          <p:cNvPr id="5" name="フッター プレースホルダ 4">
            <a:extLst>
              <a:ext uri="{FF2B5EF4-FFF2-40B4-BE49-F238E27FC236}">
                <a16:creationId xmlns:a16="http://schemas.microsoft.com/office/drawing/2014/main" id="{7316FAD9-3557-4FD8-809B-449A8F8678C5}"/>
              </a:ext>
            </a:extLst>
          </p:cNvPr>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921EA381-0C73-4693-BA0D-6BC73552D414}"/>
              </a:ext>
            </a:extLst>
          </p:cNvPr>
          <p:cNvSpPr>
            <a:spLocks noGrp="1"/>
          </p:cNvSpPr>
          <p:nvPr>
            <p:ph type="sldNum" sz="quarter" idx="4"/>
          </p:nvPr>
        </p:nvSpPr>
        <p:spPr>
          <a:xfrm>
            <a:off x="7099300" y="6356351"/>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E87C7E4-3685-4DFD-97A8-E50578323C2F}" type="slidenum">
              <a:rPr lang="ja-JP" altLang="en-US"/>
              <a:pPr>
                <a:defRPr/>
              </a:pPr>
              <a:t>‹#›</a:t>
            </a:fld>
            <a:endParaRPr lang="ja-JP" altLang="en-US"/>
          </a:p>
        </p:txBody>
      </p:sp>
    </p:spTree>
    <p:extLst>
      <p:ext uri="{BB962C8B-B14F-4D97-AF65-F5344CB8AC3E}">
        <p14:creationId xmlns:p14="http://schemas.microsoft.com/office/powerpoint/2010/main" val="18704563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1.png"/><Relationship Id="rId3" Type="http://schemas.openxmlformats.org/officeDocument/2006/relationships/notesSlide" Target="../notesSlides/notesSlide6.xml"/><Relationship Id="rId7" Type="http://schemas.openxmlformats.org/officeDocument/2006/relationships/package" Target="../embeddings/Microsoft_Excel_Worksheet1.xlsx"/><Relationship Id="rId12"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emf"/><Relationship Id="rId11" Type="http://schemas.openxmlformats.org/officeDocument/2006/relationships/package" Target="../embeddings/Microsoft_Excel_Worksheet3.xlsx"/><Relationship Id="rId5" Type="http://schemas.openxmlformats.org/officeDocument/2006/relationships/package" Target="../embeddings/Microsoft_Excel_Worksheet.xlsx"/><Relationship Id="rId10" Type="http://schemas.openxmlformats.org/officeDocument/2006/relationships/image" Target="../media/image17.emf"/><Relationship Id="rId4" Type="http://schemas.openxmlformats.org/officeDocument/2006/relationships/image" Target="../media/image19.png"/><Relationship Id="rId9" Type="http://schemas.openxmlformats.org/officeDocument/2006/relationships/package" Target="../embeddings/Microsoft_Excel_Worksheet2.xlsx"/></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8D3B0DE-0229-4CA5-984F-266BABE2C474}"/>
              </a:ext>
            </a:extLst>
          </p:cNvPr>
          <p:cNvPicPr>
            <a:picLocks noChangeAspect="1"/>
          </p:cNvPicPr>
          <p:nvPr/>
        </p:nvPicPr>
        <p:blipFill>
          <a:blip r:embed="rId2"/>
          <a:stretch>
            <a:fillRect/>
          </a:stretch>
        </p:blipFill>
        <p:spPr>
          <a:xfrm>
            <a:off x="3649866" y="5262726"/>
            <a:ext cx="2606266" cy="754445"/>
          </a:xfrm>
          <a:prstGeom prst="rect">
            <a:avLst/>
          </a:prstGeom>
        </p:spPr>
      </p:pic>
      <p:sp>
        <p:nvSpPr>
          <p:cNvPr id="9" name="テキスト ボックス 8">
            <a:extLst>
              <a:ext uri="{FF2B5EF4-FFF2-40B4-BE49-F238E27FC236}">
                <a16:creationId xmlns:a16="http://schemas.microsoft.com/office/drawing/2014/main" id="{DED232E2-AD32-44A2-B01E-0728ADAB8764}"/>
              </a:ext>
            </a:extLst>
          </p:cNvPr>
          <p:cNvSpPr txBox="1"/>
          <p:nvPr/>
        </p:nvSpPr>
        <p:spPr>
          <a:xfrm>
            <a:off x="1027178" y="1473802"/>
            <a:ext cx="8328717" cy="830997"/>
          </a:xfrm>
          <a:prstGeom prst="rect">
            <a:avLst/>
          </a:prstGeom>
          <a:noFill/>
        </p:spPr>
        <p:txBody>
          <a:bodyPr wrap="square" rtlCol="0">
            <a:spAutoFit/>
          </a:bodyPr>
          <a:lstStyle/>
          <a:p>
            <a:pPr algn="ctr"/>
            <a:r>
              <a:rPr lang="ja-JP" altLang="en-US" sz="4800" dirty="0">
                <a:solidFill>
                  <a:srgbClr val="00B050"/>
                </a:solidFill>
                <a:latin typeface="HG創英角ｺﾞｼｯｸUB" panose="020B0909000000000000" pitchFamily="49" charset="-128"/>
                <a:ea typeface="HG創英角ｺﾞｼｯｸUB" panose="020B0909000000000000" pitchFamily="49" charset="-128"/>
              </a:rPr>
              <a:t>資産運用について</a:t>
            </a:r>
          </a:p>
        </p:txBody>
      </p:sp>
      <p:sp>
        <p:nvSpPr>
          <p:cNvPr id="10" name="テキスト ボックス 9">
            <a:extLst>
              <a:ext uri="{FF2B5EF4-FFF2-40B4-BE49-F238E27FC236}">
                <a16:creationId xmlns:a16="http://schemas.microsoft.com/office/drawing/2014/main" id="{451A575D-6187-48A2-A11B-20657711D521}"/>
              </a:ext>
            </a:extLst>
          </p:cNvPr>
          <p:cNvSpPr txBox="1"/>
          <p:nvPr/>
        </p:nvSpPr>
        <p:spPr>
          <a:xfrm>
            <a:off x="902210" y="4114401"/>
            <a:ext cx="8101577" cy="954107"/>
          </a:xfrm>
          <a:prstGeom prst="rect">
            <a:avLst/>
          </a:prstGeom>
          <a:noFill/>
        </p:spPr>
        <p:txBody>
          <a:bodyPr wrap="square" rtlCol="0">
            <a:spAutoFit/>
          </a:bodyPr>
          <a:lstStyle/>
          <a:p>
            <a:pPr algn="ctr"/>
            <a:r>
              <a:rPr lang="ja-JP" altLang="en-US" sz="2800" dirty="0">
                <a:latin typeface="HG創英角ｺﾞｼｯｸUB" panose="020B0909000000000000" pitchFamily="49" charset="-128"/>
                <a:ea typeface="HG創英角ｺﾞｼｯｸUB" panose="020B0909000000000000" pitchFamily="49" charset="-128"/>
              </a:rPr>
              <a:t>２０２４年〇月〇日</a:t>
            </a:r>
            <a:endParaRPr lang="en-US" altLang="ja-JP" sz="2800" dirty="0">
              <a:latin typeface="HG創英角ｺﾞｼｯｸUB" panose="020B0909000000000000" pitchFamily="49" charset="-128"/>
              <a:ea typeface="HG創英角ｺﾞｼｯｸUB" panose="020B0909000000000000" pitchFamily="49" charset="-128"/>
            </a:endParaRPr>
          </a:p>
          <a:p>
            <a:pPr algn="ctr"/>
            <a:endParaRPr lang="en-US" altLang="ja-JP" sz="2800" dirty="0">
              <a:latin typeface="HG創英角ｺﾞｼｯｸUB" panose="020B0909000000000000" pitchFamily="49" charset="-128"/>
              <a:ea typeface="HG創英角ｺﾞｼｯｸUB" panose="020B0909000000000000" pitchFamily="49" charset="-128"/>
            </a:endParaRPr>
          </a:p>
        </p:txBody>
      </p:sp>
      <p:sp>
        <p:nvSpPr>
          <p:cNvPr id="6" name="正方形/長方形 5">
            <a:extLst>
              <a:ext uri="{FF2B5EF4-FFF2-40B4-BE49-F238E27FC236}">
                <a16:creationId xmlns:a16="http://schemas.microsoft.com/office/drawing/2014/main" id="{F35951F2-092C-4DA2-A110-20D0F0012A63}"/>
              </a:ext>
            </a:extLst>
          </p:cNvPr>
          <p:cNvSpPr/>
          <p:nvPr/>
        </p:nvSpPr>
        <p:spPr>
          <a:xfrm>
            <a:off x="420413" y="3043462"/>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2" name="スライド番号プレースホルダー 1">
            <a:extLst>
              <a:ext uri="{FF2B5EF4-FFF2-40B4-BE49-F238E27FC236}">
                <a16:creationId xmlns:a16="http://schemas.microsoft.com/office/drawing/2014/main" id="{6DA5A0D2-33BF-4601-9391-B60C0A705C15}"/>
              </a:ext>
            </a:extLst>
          </p:cNvPr>
          <p:cNvSpPr>
            <a:spLocks noGrp="1"/>
          </p:cNvSpPr>
          <p:nvPr>
            <p:ph type="sldNum" sz="quarter" idx="12"/>
          </p:nvPr>
        </p:nvSpPr>
        <p:spPr>
          <a:xfrm>
            <a:off x="7677150" y="6343100"/>
            <a:ext cx="2228850" cy="365125"/>
          </a:xfrm>
        </p:spPr>
        <p:txBody>
          <a:bodyPr/>
          <a:lstStyle/>
          <a:p>
            <a:fld id="{404B8C3E-821F-46CE-913E-DC994660BEC0}" type="slidenum">
              <a:rPr kumimoji="1" lang="ja-JP" altLang="en-US" smtClean="0"/>
              <a:t>1</a:t>
            </a:fld>
            <a:endParaRPr kumimoji="1" lang="ja-JP" altLang="en-US" dirty="0"/>
          </a:p>
        </p:txBody>
      </p:sp>
    </p:spTree>
    <p:extLst>
      <p:ext uri="{BB962C8B-B14F-4D97-AF65-F5344CB8AC3E}">
        <p14:creationId xmlns:p14="http://schemas.microsoft.com/office/powerpoint/2010/main" val="402118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E67564-21F6-4117-B32F-916E08BE233E}"/>
              </a:ext>
            </a:extLst>
          </p:cNvPr>
          <p:cNvPicPr>
            <a:picLocks noChangeAspect="1"/>
          </p:cNvPicPr>
          <p:nvPr/>
        </p:nvPicPr>
        <p:blipFill>
          <a:blip r:embed="rId2"/>
          <a:stretch>
            <a:fillRect/>
          </a:stretch>
        </p:blipFill>
        <p:spPr>
          <a:xfrm>
            <a:off x="7867650" y="323789"/>
            <a:ext cx="1423122" cy="411956"/>
          </a:xfrm>
          <a:prstGeom prst="rect">
            <a:avLst/>
          </a:prstGeom>
        </p:spPr>
      </p:pic>
      <p:sp>
        <p:nvSpPr>
          <p:cNvPr id="7" name="テキスト ボックス 6">
            <a:extLst>
              <a:ext uri="{FF2B5EF4-FFF2-40B4-BE49-F238E27FC236}">
                <a16:creationId xmlns:a16="http://schemas.microsoft.com/office/drawing/2014/main" id="{EEE96058-CC7E-47EF-9FB9-3C532EF7CF9A}"/>
              </a:ext>
            </a:extLst>
          </p:cNvPr>
          <p:cNvSpPr txBox="1"/>
          <p:nvPr/>
        </p:nvSpPr>
        <p:spPr>
          <a:xfrm>
            <a:off x="615228" y="275054"/>
            <a:ext cx="5199881" cy="461665"/>
          </a:xfrm>
          <a:prstGeom prst="rect">
            <a:avLst/>
          </a:prstGeom>
          <a:noFill/>
        </p:spPr>
        <p:txBody>
          <a:bodyPr wrap="square" rtlCol="0">
            <a:spAutoFit/>
          </a:bodyPr>
          <a:lstStyle/>
          <a:p>
            <a:r>
              <a:rPr lang="ja-JP" altLang="en-US" sz="2400" dirty="0">
                <a:solidFill>
                  <a:srgbClr val="00B050"/>
                </a:solidFill>
                <a:latin typeface="HG創英角ｺﾞｼｯｸUB" panose="020B0909000000000000" pitchFamily="49" charset="-128"/>
                <a:ea typeface="HG創英角ｺﾞｼｯｸUB" panose="020B0909000000000000" pitchFamily="49" charset="-128"/>
              </a:rPr>
              <a:t>資産運用の種類</a:t>
            </a:r>
          </a:p>
        </p:txBody>
      </p:sp>
      <p:sp>
        <p:nvSpPr>
          <p:cNvPr id="6" name="正方形/長方形 5">
            <a:extLst>
              <a:ext uri="{FF2B5EF4-FFF2-40B4-BE49-F238E27FC236}">
                <a16:creationId xmlns:a16="http://schemas.microsoft.com/office/drawing/2014/main" id="{7E3DFCBA-DDC9-43C0-84BE-6C62BD59A27F}"/>
              </a:ext>
            </a:extLst>
          </p:cNvPr>
          <p:cNvSpPr/>
          <p:nvPr/>
        </p:nvSpPr>
        <p:spPr>
          <a:xfrm>
            <a:off x="420757" y="74568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10" name="字幕 9">
            <a:extLst>
              <a:ext uri="{FF2B5EF4-FFF2-40B4-BE49-F238E27FC236}">
                <a16:creationId xmlns:a16="http://schemas.microsoft.com/office/drawing/2014/main" id="{05505E42-DF89-4C7B-ADF4-426128287E77}"/>
              </a:ext>
            </a:extLst>
          </p:cNvPr>
          <p:cNvSpPr>
            <a:spLocks noGrp="1"/>
          </p:cNvSpPr>
          <p:nvPr>
            <p:ph type="subTitle" idx="1"/>
          </p:nvPr>
        </p:nvSpPr>
        <p:spPr>
          <a:xfrm>
            <a:off x="809699" y="1704072"/>
            <a:ext cx="8870702" cy="4024437"/>
          </a:xfrm>
        </p:spPr>
        <p:txBody>
          <a:bodyPr>
            <a:noAutofit/>
          </a:bodyPr>
          <a:lstStyle/>
          <a:p>
            <a:pPr algn="l"/>
            <a:r>
              <a:rPr lang="ja-JP" altLang="en-US" sz="3200" b="1" dirty="0">
                <a:latin typeface="HGPｺﾞｼｯｸM" panose="020B0600000000000000" pitchFamily="50" charset="-128"/>
                <a:ea typeface="HGPｺﾞｼｯｸM" panose="020B0600000000000000" pitchFamily="50" charset="-128"/>
              </a:rPr>
              <a:t>・</a:t>
            </a:r>
            <a:r>
              <a:rPr lang="zh-TW" altLang="en-US" sz="3200" b="1" dirty="0">
                <a:latin typeface="HGPｺﾞｼｯｸM" panose="020B0600000000000000" pitchFamily="50" charset="-128"/>
                <a:ea typeface="HGPｺﾞｼｯｸM" panose="020B0600000000000000" pitchFamily="50" charset="-128"/>
              </a:rPr>
              <a:t>預貯金</a:t>
            </a:r>
            <a:r>
              <a:rPr lang="ja-JP" altLang="en-US" sz="3200" b="1" dirty="0">
                <a:latin typeface="HGPｺﾞｼｯｸM" panose="020B0600000000000000" pitchFamily="50" charset="-128"/>
                <a:ea typeface="HGPｺﾞｼｯｸM" panose="020B0600000000000000" pitchFamily="50" charset="-128"/>
              </a:rPr>
              <a:t>　　　　　　・</a:t>
            </a:r>
            <a:r>
              <a:rPr lang="zh-TW" altLang="en-US" sz="3200" b="1" dirty="0">
                <a:latin typeface="HGPｺﾞｼｯｸM" panose="020B0600000000000000" pitchFamily="50" charset="-128"/>
                <a:ea typeface="HGPｺﾞｼｯｸM" panose="020B0600000000000000" pitchFamily="50" charset="-128"/>
              </a:rPr>
              <a:t>外貨預金</a:t>
            </a:r>
          </a:p>
          <a:p>
            <a:pPr algn="l"/>
            <a:endParaRPr lang="en-US" altLang="ja-JP" sz="1100" b="1" dirty="0">
              <a:latin typeface="ＭＳ ゴシック" panose="020B0609070205080204" pitchFamily="49" charset="-128"/>
              <a:ea typeface="ＭＳ ゴシック" panose="020B0609070205080204" pitchFamily="49" charset="-128"/>
            </a:endParaRPr>
          </a:p>
          <a:p>
            <a:pPr algn="l"/>
            <a:r>
              <a:rPr lang="ja-JP" altLang="en-US" sz="3200" b="1" dirty="0">
                <a:latin typeface="HGPｺﾞｼｯｸM" panose="020B0600000000000000" pitchFamily="50" charset="-128"/>
                <a:ea typeface="HGPｺﾞｼｯｸM" panose="020B0600000000000000" pitchFamily="50" charset="-128"/>
              </a:rPr>
              <a:t>・</a:t>
            </a:r>
            <a:r>
              <a:rPr lang="zh-TW" altLang="en-US" sz="3200" b="1" dirty="0">
                <a:latin typeface="HGPｺﾞｼｯｸM" panose="020B0600000000000000" pitchFamily="50" charset="-128"/>
                <a:ea typeface="HGPｺﾞｼｯｸM" panose="020B0600000000000000" pitchFamily="50" charset="-128"/>
              </a:rPr>
              <a:t>債券投資</a:t>
            </a:r>
            <a:r>
              <a:rPr lang="ja-JP" altLang="en-US" sz="3200" b="1" dirty="0">
                <a:latin typeface="HGPｺﾞｼｯｸM" panose="020B0600000000000000" pitchFamily="50" charset="-128"/>
                <a:ea typeface="HGPｺﾞｼｯｸM" panose="020B0600000000000000" pitchFamily="50" charset="-128"/>
              </a:rPr>
              <a:t>　　　　 ・</a:t>
            </a:r>
            <a:r>
              <a:rPr lang="zh-TW" altLang="en-US" sz="3200" b="1" dirty="0">
                <a:latin typeface="HGPｺﾞｼｯｸM" panose="020B0600000000000000" pitchFamily="50" charset="-128"/>
                <a:ea typeface="HGPｺﾞｼｯｸM" panose="020B0600000000000000" pitchFamily="50" charset="-128"/>
              </a:rPr>
              <a:t>株式投資</a:t>
            </a:r>
            <a:endParaRPr lang="en-US" altLang="zh-TW" sz="3200" b="1" dirty="0">
              <a:latin typeface="HGPｺﾞｼｯｸM" panose="020B0600000000000000" pitchFamily="50" charset="-128"/>
              <a:ea typeface="HGPｺﾞｼｯｸM" panose="020B0600000000000000" pitchFamily="50" charset="-128"/>
            </a:endParaRPr>
          </a:p>
          <a:p>
            <a:pPr algn="l"/>
            <a:endParaRPr lang="en-US" altLang="ja-JP" sz="1100" b="1" dirty="0">
              <a:latin typeface="HGPｺﾞｼｯｸM" panose="020B0600000000000000" pitchFamily="50" charset="-128"/>
              <a:ea typeface="HGPｺﾞｼｯｸM" panose="020B0600000000000000" pitchFamily="50" charset="-128"/>
            </a:endParaRPr>
          </a:p>
          <a:p>
            <a:pPr algn="l"/>
            <a:r>
              <a:rPr lang="ja-JP" altLang="en-US" sz="3200" b="1" dirty="0">
                <a:latin typeface="HGPｺﾞｼｯｸM" panose="020B0600000000000000" pitchFamily="50" charset="-128"/>
                <a:ea typeface="HGPｺﾞｼｯｸM" panose="020B0600000000000000" pitchFamily="50" charset="-128"/>
              </a:rPr>
              <a:t>・</a:t>
            </a:r>
            <a:r>
              <a:rPr lang="zh-TW" altLang="en-US" sz="3200" b="1" dirty="0">
                <a:latin typeface="HGPｺﾞｼｯｸM" panose="020B0600000000000000" pitchFamily="50" charset="-128"/>
                <a:ea typeface="HGPｺﾞｼｯｸM" panose="020B0600000000000000" pitchFamily="50" charset="-128"/>
              </a:rPr>
              <a:t>投資信託</a:t>
            </a:r>
            <a:r>
              <a:rPr lang="ja-JP" altLang="en-US" sz="3200" b="1" dirty="0">
                <a:latin typeface="HGPｺﾞｼｯｸM" panose="020B0600000000000000" pitchFamily="50" charset="-128"/>
                <a:ea typeface="HGPｺﾞｼｯｸM" panose="020B0600000000000000" pitchFamily="50" charset="-128"/>
              </a:rPr>
              <a:t>　　　　 ・</a:t>
            </a:r>
            <a:r>
              <a:rPr lang="en-US" altLang="zh-TW" sz="3200" b="1" dirty="0">
                <a:latin typeface="HGPｺﾞｼｯｸM" panose="020B0600000000000000" pitchFamily="50" charset="-128"/>
                <a:ea typeface="HGPｺﾞｼｯｸM" panose="020B0600000000000000" pitchFamily="50" charset="-128"/>
              </a:rPr>
              <a:t>iDeCo</a:t>
            </a:r>
            <a:r>
              <a:rPr lang="zh-TW" altLang="en-US" sz="3200" b="1" dirty="0">
                <a:latin typeface="HGPｺﾞｼｯｸM" panose="020B0600000000000000" pitchFamily="50" charset="-128"/>
                <a:ea typeface="HGPｺﾞｼｯｸM" panose="020B0600000000000000" pitchFamily="50" charset="-128"/>
              </a:rPr>
              <a:t>（個人型確定拠出年金）</a:t>
            </a:r>
          </a:p>
          <a:p>
            <a:pPr algn="l"/>
            <a:endParaRPr lang="en-US" altLang="ja-JP" sz="1100" b="1" dirty="0">
              <a:latin typeface="HGPｺﾞｼｯｸM" panose="020B0600000000000000" pitchFamily="50" charset="-128"/>
              <a:ea typeface="HGPｺﾞｼｯｸM" panose="020B0600000000000000" pitchFamily="50" charset="-128"/>
            </a:endParaRPr>
          </a:p>
          <a:p>
            <a:pPr algn="l"/>
            <a:r>
              <a:rPr lang="ja-JP" altLang="en-US" sz="3200" b="1" dirty="0">
                <a:latin typeface="HGPｺﾞｼｯｸM" panose="020B0600000000000000" pitchFamily="50" charset="-128"/>
                <a:ea typeface="HGPｺﾞｼｯｸM" panose="020B0600000000000000" pitchFamily="50" charset="-128"/>
              </a:rPr>
              <a:t>・</a:t>
            </a:r>
            <a:r>
              <a:rPr lang="zh-TW" altLang="en-US" sz="3200" b="1" dirty="0">
                <a:latin typeface="HGPｺﾞｼｯｸM" panose="020B0600000000000000" pitchFamily="50" charset="-128"/>
                <a:ea typeface="HGPｺﾞｼｯｸM" panose="020B0600000000000000" pitchFamily="50" charset="-128"/>
              </a:rPr>
              <a:t>貯蓄型保険</a:t>
            </a:r>
            <a:r>
              <a:rPr lang="ja-JP" altLang="en-US" sz="3200" b="1" dirty="0">
                <a:latin typeface="HGPｺﾞｼｯｸM" panose="020B0600000000000000" pitchFamily="50" charset="-128"/>
                <a:ea typeface="HGPｺﾞｼｯｸM" panose="020B0600000000000000" pitchFamily="50" charset="-128"/>
              </a:rPr>
              <a:t>　　　・</a:t>
            </a:r>
            <a:r>
              <a:rPr lang="en-US" altLang="zh-TW" sz="3200" b="1" dirty="0">
                <a:latin typeface="HGPｺﾞｼｯｸM" panose="020B0600000000000000" pitchFamily="50" charset="-128"/>
                <a:ea typeface="HGPｺﾞｼｯｸM" panose="020B0600000000000000" pitchFamily="50" charset="-128"/>
              </a:rPr>
              <a:t>FX</a:t>
            </a:r>
            <a:r>
              <a:rPr lang="zh-TW" altLang="en-US" sz="3200" b="1" dirty="0">
                <a:latin typeface="HGPｺﾞｼｯｸM" panose="020B0600000000000000" pitchFamily="50" charset="-128"/>
                <a:ea typeface="HGPｺﾞｼｯｸM" panose="020B0600000000000000" pitchFamily="50" charset="-128"/>
              </a:rPr>
              <a:t>（外国為替証拠金取引）</a:t>
            </a:r>
          </a:p>
          <a:p>
            <a:pPr algn="l"/>
            <a:endParaRPr lang="en-US" altLang="ja-JP" sz="1100" b="1" dirty="0">
              <a:latin typeface="HGPｺﾞｼｯｸM" panose="020B0600000000000000" pitchFamily="50" charset="-128"/>
              <a:ea typeface="HGPｺﾞｼｯｸM" panose="020B0600000000000000" pitchFamily="50" charset="-128"/>
            </a:endParaRPr>
          </a:p>
          <a:p>
            <a:pPr algn="l"/>
            <a:r>
              <a:rPr lang="ja-JP" altLang="en-US" sz="3200" b="1" dirty="0">
                <a:latin typeface="HGPｺﾞｼｯｸM" panose="020B0600000000000000" pitchFamily="50" charset="-128"/>
                <a:ea typeface="HGPｺﾞｼｯｸM" panose="020B0600000000000000" pitchFamily="50" charset="-128"/>
              </a:rPr>
              <a:t>・</a:t>
            </a:r>
            <a:r>
              <a:rPr lang="zh-TW" altLang="en-US" sz="3200" b="1" dirty="0">
                <a:latin typeface="HGPｺﾞｼｯｸM" panose="020B0600000000000000" pitchFamily="50" charset="-128"/>
                <a:ea typeface="HGPｺﾞｼｯｸM" panose="020B0600000000000000" pitchFamily="50" charset="-128"/>
              </a:rPr>
              <a:t>金投資</a:t>
            </a:r>
            <a:r>
              <a:rPr lang="ja-JP" altLang="en-US" sz="3200" b="1" dirty="0">
                <a:latin typeface="HGPｺﾞｼｯｸM" panose="020B0600000000000000" pitchFamily="50" charset="-128"/>
                <a:ea typeface="HGPｺﾞｼｯｸM" panose="020B0600000000000000" pitchFamily="50" charset="-128"/>
              </a:rPr>
              <a:t>　　　　　　・</a:t>
            </a:r>
            <a:r>
              <a:rPr lang="zh-TW" altLang="en-US" sz="3200" b="1" dirty="0">
                <a:latin typeface="HGPｺﾞｼｯｸM" panose="020B0600000000000000" pitchFamily="50" charset="-128"/>
                <a:ea typeface="HGPｺﾞｼｯｸM" panose="020B0600000000000000" pitchFamily="50" charset="-128"/>
              </a:rPr>
              <a:t>不動産投資</a:t>
            </a:r>
            <a:endParaRPr lang="ja-JP" altLang="en-US" sz="3200" dirty="0">
              <a:latin typeface="HGPｺﾞｼｯｸM" panose="020B0600000000000000" pitchFamily="50" charset="-128"/>
              <a:ea typeface="HGPｺﾞｼｯｸM" panose="020B0600000000000000" pitchFamily="50" charset="-128"/>
            </a:endParaRPr>
          </a:p>
          <a:p>
            <a:pPr algn="l"/>
            <a:endParaRPr lang="ja-JP" altLang="en-US" sz="3200" dirty="0">
              <a:latin typeface="HGPｺﾞｼｯｸM" panose="020B0600000000000000" pitchFamily="50" charset="-128"/>
              <a:ea typeface="HGPｺﾞｼｯｸM" panose="020B0600000000000000" pitchFamily="50" charset="-128"/>
            </a:endParaRPr>
          </a:p>
          <a:p>
            <a:pPr algn="l"/>
            <a:endParaRPr lang="ja-JP" altLang="en-US" sz="3200" dirty="0">
              <a:latin typeface="HGPｺﾞｼｯｸM" panose="020B0600000000000000" pitchFamily="50" charset="-128"/>
              <a:ea typeface="HGPｺﾞｼｯｸM" panose="020B0600000000000000" pitchFamily="50" charset="-128"/>
            </a:endParaRPr>
          </a:p>
        </p:txBody>
      </p:sp>
      <p:sp>
        <p:nvSpPr>
          <p:cNvPr id="3" name="スライド番号プレースホルダー 2">
            <a:extLst>
              <a:ext uri="{FF2B5EF4-FFF2-40B4-BE49-F238E27FC236}">
                <a16:creationId xmlns:a16="http://schemas.microsoft.com/office/drawing/2014/main" id="{00537E36-507E-41B5-A393-6983666D4594}"/>
              </a:ext>
            </a:extLst>
          </p:cNvPr>
          <p:cNvSpPr>
            <a:spLocks noGrp="1"/>
          </p:cNvSpPr>
          <p:nvPr>
            <p:ph type="sldNum" sz="quarter" idx="12"/>
          </p:nvPr>
        </p:nvSpPr>
        <p:spPr/>
        <p:txBody>
          <a:bodyPr/>
          <a:lstStyle/>
          <a:p>
            <a:fld id="{404B8C3E-821F-46CE-913E-DC994660BEC0}" type="slidenum">
              <a:rPr kumimoji="1" lang="ja-JP" altLang="en-US" smtClean="0"/>
              <a:t>10</a:t>
            </a:fld>
            <a:endParaRPr kumimoji="1" lang="ja-JP" altLang="en-US"/>
          </a:p>
        </p:txBody>
      </p:sp>
      <p:sp>
        <p:nvSpPr>
          <p:cNvPr id="9" name="タイトル 1">
            <a:extLst>
              <a:ext uri="{FF2B5EF4-FFF2-40B4-BE49-F238E27FC236}">
                <a16:creationId xmlns:a16="http://schemas.microsoft.com/office/drawing/2014/main" id="{E13BD497-FC86-4938-B7E4-9425B77993B0}"/>
              </a:ext>
            </a:extLst>
          </p:cNvPr>
          <p:cNvSpPr txBox="1">
            <a:spLocks/>
          </p:cNvSpPr>
          <p:nvPr/>
        </p:nvSpPr>
        <p:spPr>
          <a:xfrm>
            <a:off x="615228" y="878577"/>
            <a:ext cx="8870702" cy="65525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ＭＳ ゴシック" panose="020B0609070205080204" pitchFamily="49" charset="-128"/>
                <a:ea typeface="ＭＳ ゴシック" panose="020B0609070205080204" pitchFamily="49" charset="-128"/>
              </a:rPr>
              <a:t>代表的な資産運用の種類は次の通りです。</a:t>
            </a:r>
            <a:endParaRPr lang="en-US" altLang="ja-JP" sz="2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378243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E67564-21F6-4117-B32F-916E08BE233E}"/>
              </a:ext>
            </a:extLst>
          </p:cNvPr>
          <p:cNvPicPr>
            <a:picLocks noChangeAspect="1"/>
          </p:cNvPicPr>
          <p:nvPr/>
        </p:nvPicPr>
        <p:blipFill>
          <a:blip r:embed="rId2"/>
          <a:stretch>
            <a:fillRect/>
          </a:stretch>
        </p:blipFill>
        <p:spPr>
          <a:xfrm>
            <a:off x="7867650" y="323789"/>
            <a:ext cx="1423122" cy="411956"/>
          </a:xfrm>
          <a:prstGeom prst="rect">
            <a:avLst/>
          </a:prstGeom>
        </p:spPr>
      </p:pic>
      <p:sp>
        <p:nvSpPr>
          <p:cNvPr id="7" name="テキスト ボックス 6">
            <a:extLst>
              <a:ext uri="{FF2B5EF4-FFF2-40B4-BE49-F238E27FC236}">
                <a16:creationId xmlns:a16="http://schemas.microsoft.com/office/drawing/2014/main" id="{EEE96058-CC7E-47EF-9FB9-3C532EF7CF9A}"/>
              </a:ext>
            </a:extLst>
          </p:cNvPr>
          <p:cNvSpPr txBox="1"/>
          <p:nvPr/>
        </p:nvSpPr>
        <p:spPr>
          <a:xfrm>
            <a:off x="615228" y="275054"/>
            <a:ext cx="5199881" cy="461665"/>
          </a:xfrm>
          <a:prstGeom prst="rect">
            <a:avLst/>
          </a:prstGeom>
          <a:noFill/>
        </p:spPr>
        <p:txBody>
          <a:bodyPr wrap="square" rtlCol="0">
            <a:spAutoFit/>
          </a:bodyPr>
          <a:lstStyle/>
          <a:p>
            <a:r>
              <a:rPr lang="ja-JP" altLang="en-US" sz="2400" dirty="0">
                <a:solidFill>
                  <a:srgbClr val="00B050"/>
                </a:solidFill>
                <a:latin typeface="HG創英角ｺﾞｼｯｸUB" panose="020B0909000000000000" pitchFamily="49" charset="-128"/>
                <a:ea typeface="HG創英角ｺﾞｼｯｸUB" panose="020B0909000000000000" pitchFamily="49" charset="-128"/>
              </a:rPr>
              <a:t>資産運用の種類</a:t>
            </a:r>
          </a:p>
        </p:txBody>
      </p:sp>
      <p:sp>
        <p:nvSpPr>
          <p:cNvPr id="6" name="正方形/長方形 5">
            <a:extLst>
              <a:ext uri="{FF2B5EF4-FFF2-40B4-BE49-F238E27FC236}">
                <a16:creationId xmlns:a16="http://schemas.microsoft.com/office/drawing/2014/main" id="{7E3DFCBA-DDC9-43C0-84BE-6C62BD59A27F}"/>
              </a:ext>
            </a:extLst>
          </p:cNvPr>
          <p:cNvSpPr/>
          <p:nvPr/>
        </p:nvSpPr>
        <p:spPr>
          <a:xfrm>
            <a:off x="420757" y="74568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10" name="字幕 9">
            <a:extLst>
              <a:ext uri="{FF2B5EF4-FFF2-40B4-BE49-F238E27FC236}">
                <a16:creationId xmlns:a16="http://schemas.microsoft.com/office/drawing/2014/main" id="{05505E42-DF89-4C7B-ADF4-426128287E77}"/>
              </a:ext>
            </a:extLst>
          </p:cNvPr>
          <p:cNvSpPr>
            <a:spLocks noGrp="1"/>
          </p:cNvSpPr>
          <p:nvPr>
            <p:ph type="subTitle" idx="1"/>
          </p:nvPr>
        </p:nvSpPr>
        <p:spPr>
          <a:xfrm>
            <a:off x="420757" y="1533830"/>
            <a:ext cx="9259644" cy="4652280"/>
          </a:xfrm>
        </p:spPr>
        <p:txBody>
          <a:bodyPr>
            <a:noAutofit/>
          </a:bodyPr>
          <a:lstStyle/>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概要</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・銀行や信用金庫に預け、利息を得る方法</a:t>
            </a:r>
          </a:p>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メリット</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・必要なときにすぐ引き出せ、資金の流動性が高い</a:t>
            </a:r>
          </a:p>
          <a:p>
            <a:pPr algn="l"/>
            <a:r>
              <a:rPr lang="ja-JP" altLang="en-US" sz="2000" dirty="0">
                <a:latin typeface="ＭＳ ゴシック" panose="020B0609070205080204" pitchFamily="49" charset="-128"/>
                <a:ea typeface="ＭＳ ゴシック" panose="020B0609070205080204" pitchFamily="49" charset="-128"/>
              </a:rPr>
              <a:t>   ・</a:t>
            </a:r>
            <a:r>
              <a:rPr lang="en-US" altLang="ja-JP" sz="2000" dirty="0">
                <a:latin typeface="ＭＳ ゴシック" panose="020B0609070205080204" pitchFamily="49" charset="-128"/>
                <a:ea typeface="ＭＳ ゴシック" panose="020B0609070205080204" pitchFamily="49" charset="-128"/>
              </a:rPr>
              <a:t>1</a:t>
            </a:r>
            <a:r>
              <a:rPr lang="ja-JP" altLang="en-US" sz="2000" dirty="0">
                <a:latin typeface="ＭＳ ゴシック" panose="020B0609070205080204" pitchFamily="49" charset="-128"/>
                <a:ea typeface="ＭＳ ゴシック" panose="020B0609070205080204" pitchFamily="49" charset="-128"/>
              </a:rPr>
              <a:t>つの金融機関で預金者</a:t>
            </a:r>
            <a:r>
              <a:rPr lang="en-US" altLang="ja-JP" sz="2000" dirty="0">
                <a:latin typeface="ＭＳ ゴシック" panose="020B0609070205080204" pitchFamily="49" charset="-128"/>
                <a:ea typeface="ＭＳ ゴシック" panose="020B0609070205080204" pitchFamily="49" charset="-128"/>
              </a:rPr>
              <a:t>1</a:t>
            </a:r>
            <a:r>
              <a:rPr lang="ja-JP" altLang="en-US" sz="2000" dirty="0">
                <a:latin typeface="ＭＳ ゴシック" panose="020B0609070205080204" pitchFamily="49" charset="-128"/>
                <a:ea typeface="ＭＳ ゴシック" panose="020B0609070205080204" pitchFamily="49" charset="-128"/>
              </a:rPr>
              <a:t>人につき元本</a:t>
            </a:r>
            <a:r>
              <a:rPr lang="en-US" altLang="ja-JP" sz="2000" dirty="0">
                <a:latin typeface="ＭＳ ゴシック" panose="020B0609070205080204" pitchFamily="49" charset="-128"/>
                <a:ea typeface="ＭＳ ゴシック" panose="020B0609070205080204" pitchFamily="49" charset="-128"/>
              </a:rPr>
              <a:t>1,000</a:t>
            </a:r>
            <a:r>
              <a:rPr lang="ja-JP" altLang="en-US" sz="2000" dirty="0">
                <a:latin typeface="ＭＳ ゴシック" panose="020B0609070205080204" pitchFamily="49" charset="-128"/>
                <a:ea typeface="ＭＳ ゴシック" panose="020B0609070205080204" pitchFamily="49" charset="-128"/>
              </a:rPr>
              <a:t>万円とその利息が保証される</a:t>
            </a:r>
          </a:p>
          <a:p>
            <a:pPr algn="l"/>
            <a:r>
              <a:rPr lang="ja-JP" altLang="en-US" sz="2000" dirty="0">
                <a:latin typeface="ＭＳ ゴシック" panose="020B0609070205080204" pitchFamily="49" charset="-128"/>
                <a:ea typeface="ＭＳ ゴシック" panose="020B0609070205080204" pitchFamily="49" charset="-128"/>
              </a:rPr>
              <a:t>   ・いくらからでも始められる</a:t>
            </a:r>
          </a:p>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デメリット</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・金利が低いため、インフレの影響を受ける</a:t>
            </a:r>
          </a:p>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こんな方におすすめ</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・近い将来に使う予定のお金の預け先を検討している方</a:t>
            </a:r>
          </a:p>
          <a:p>
            <a:pPr algn="l"/>
            <a:r>
              <a:rPr lang="ja-JP" altLang="en-US" sz="2000" dirty="0">
                <a:latin typeface="ＭＳ ゴシック" panose="020B0609070205080204" pitchFamily="49" charset="-128"/>
                <a:ea typeface="ＭＳ ゴシック" panose="020B0609070205080204" pitchFamily="49" charset="-128"/>
              </a:rPr>
              <a:t>   ・安全性の高い方法で資産を蓄えたい方</a:t>
            </a:r>
          </a:p>
          <a:p>
            <a:pPr algn="l"/>
            <a:endParaRPr lang="ja-JP" altLang="en-US" sz="2000" dirty="0">
              <a:latin typeface="ＭＳ ゴシック" panose="020B0609070205080204" pitchFamily="49" charset="-128"/>
              <a:ea typeface="ＭＳ ゴシック" panose="020B0609070205080204" pitchFamily="49" charset="-128"/>
            </a:endParaRPr>
          </a:p>
          <a:p>
            <a:pPr algn="l"/>
            <a:endParaRPr lang="ja-JP" altLang="en-US" sz="2000" dirty="0">
              <a:latin typeface="ＭＳ ゴシック" panose="020B0609070205080204" pitchFamily="49" charset="-128"/>
              <a:ea typeface="ＭＳ ゴシック" panose="020B0609070205080204" pitchFamily="49" charset="-128"/>
            </a:endParaRPr>
          </a:p>
        </p:txBody>
      </p:sp>
      <p:sp>
        <p:nvSpPr>
          <p:cNvPr id="3" name="スライド番号プレースホルダー 2">
            <a:extLst>
              <a:ext uri="{FF2B5EF4-FFF2-40B4-BE49-F238E27FC236}">
                <a16:creationId xmlns:a16="http://schemas.microsoft.com/office/drawing/2014/main" id="{00537E36-507E-41B5-A393-6983666D4594}"/>
              </a:ext>
            </a:extLst>
          </p:cNvPr>
          <p:cNvSpPr>
            <a:spLocks noGrp="1"/>
          </p:cNvSpPr>
          <p:nvPr>
            <p:ph type="sldNum" sz="quarter" idx="12"/>
          </p:nvPr>
        </p:nvSpPr>
        <p:spPr/>
        <p:txBody>
          <a:bodyPr/>
          <a:lstStyle/>
          <a:p>
            <a:fld id="{404B8C3E-821F-46CE-913E-DC994660BEC0}" type="slidenum">
              <a:rPr kumimoji="1" lang="ja-JP" altLang="en-US" smtClean="0"/>
              <a:t>11</a:t>
            </a:fld>
            <a:endParaRPr kumimoji="1" lang="ja-JP" altLang="en-US"/>
          </a:p>
        </p:txBody>
      </p:sp>
      <p:sp>
        <p:nvSpPr>
          <p:cNvPr id="9" name="タイトル 1">
            <a:extLst>
              <a:ext uri="{FF2B5EF4-FFF2-40B4-BE49-F238E27FC236}">
                <a16:creationId xmlns:a16="http://schemas.microsoft.com/office/drawing/2014/main" id="{E13BD497-FC86-4938-B7E4-9425B77993B0}"/>
              </a:ext>
            </a:extLst>
          </p:cNvPr>
          <p:cNvSpPr txBox="1">
            <a:spLocks/>
          </p:cNvSpPr>
          <p:nvPr/>
        </p:nvSpPr>
        <p:spPr>
          <a:xfrm>
            <a:off x="615228" y="878577"/>
            <a:ext cx="2225508" cy="65525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ＭＳ ゴシック" panose="020B0609070205080204" pitchFamily="49" charset="-128"/>
                <a:ea typeface="ＭＳ ゴシック" panose="020B0609070205080204" pitchFamily="49" charset="-128"/>
              </a:rPr>
              <a:t>預貯金　　　　　　</a:t>
            </a:r>
            <a:endParaRPr lang="en-US" altLang="ja-JP" sz="3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697807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E67564-21F6-4117-B32F-916E08BE233E}"/>
              </a:ext>
            </a:extLst>
          </p:cNvPr>
          <p:cNvPicPr>
            <a:picLocks noChangeAspect="1"/>
          </p:cNvPicPr>
          <p:nvPr/>
        </p:nvPicPr>
        <p:blipFill>
          <a:blip r:embed="rId2"/>
          <a:stretch>
            <a:fillRect/>
          </a:stretch>
        </p:blipFill>
        <p:spPr>
          <a:xfrm>
            <a:off x="7867650" y="323789"/>
            <a:ext cx="1423122" cy="411956"/>
          </a:xfrm>
          <a:prstGeom prst="rect">
            <a:avLst/>
          </a:prstGeom>
        </p:spPr>
      </p:pic>
      <p:sp>
        <p:nvSpPr>
          <p:cNvPr id="7" name="テキスト ボックス 6">
            <a:extLst>
              <a:ext uri="{FF2B5EF4-FFF2-40B4-BE49-F238E27FC236}">
                <a16:creationId xmlns:a16="http://schemas.microsoft.com/office/drawing/2014/main" id="{EEE96058-CC7E-47EF-9FB9-3C532EF7CF9A}"/>
              </a:ext>
            </a:extLst>
          </p:cNvPr>
          <p:cNvSpPr txBox="1"/>
          <p:nvPr/>
        </p:nvSpPr>
        <p:spPr>
          <a:xfrm>
            <a:off x="615228" y="275054"/>
            <a:ext cx="5199881" cy="461665"/>
          </a:xfrm>
          <a:prstGeom prst="rect">
            <a:avLst/>
          </a:prstGeom>
          <a:noFill/>
        </p:spPr>
        <p:txBody>
          <a:bodyPr wrap="square" rtlCol="0">
            <a:spAutoFit/>
          </a:bodyPr>
          <a:lstStyle/>
          <a:p>
            <a:r>
              <a:rPr lang="ja-JP" altLang="en-US" sz="2400" dirty="0">
                <a:solidFill>
                  <a:srgbClr val="00B050"/>
                </a:solidFill>
                <a:latin typeface="HG創英角ｺﾞｼｯｸUB" panose="020B0909000000000000" pitchFamily="49" charset="-128"/>
                <a:ea typeface="HG創英角ｺﾞｼｯｸUB" panose="020B0909000000000000" pitchFamily="49" charset="-128"/>
              </a:rPr>
              <a:t>資産運用の種類</a:t>
            </a:r>
          </a:p>
        </p:txBody>
      </p:sp>
      <p:sp>
        <p:nvSpPr>
          <p:cNvPr id="6" name="正方形/長方形 5">
            <a:extLst>
              <a:ext uri="{FF2B5EF4-FFF2-40B4-BE49-F238E27FC236}">
                <a16:creationId xmlns:a16="http://schemas.microsoft.com/office/drawing/2014/main" id="{7E3DFCBA-DDC9-43C0-84BE-6C62BD59A27F}"/>
              </a:ext>
            </a:extLst>
          </p:cNvPr>
          <p:cNvSpPr/>
          <p:nvPr/>
        </p:nvSpPr>
        <p:spPr>
          <a:xfrm>
            <a:off x="420757" y="74568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10" name="字幕 9">
            <a:extLst>
              <a:ext uri="{FF2B5EF4-FFF2-40B4-BE49-F238E27FC236}">
                <a16:creationId xmlns:a16="http://schemas.microsoft.com/office/drawing/2014/main" id="{05505E42-DF89-4C7B-ADF4-426128287E77}"/>
              </a:ext>
            </a:extLst>
          </p:cNvPr>
          <p:cNvSpPr>
            <a:spLocks noGrp="1"/>
          </p:cNvSpPr>
          <p:nvPr>
            <p:ph type="subTitle" idx="1"/>
          </p:nvPr>
        </p:nvSpPr>
        <p:spPr>
          <a:xfrm>
            <a:off x="420757" y="1533830"/>
            <a:ext cx="9259644" cy="4652280"/>
          </a:xfrm>
        </p:spPr>
        <p:txBody>
          <a:bodyPr>
            <a:noAutofit/>
          </a:bodyPr>
          <a:lstStyle/>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概要</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・外国の通貨で預金し、利息や為替差益を得る方法</a:t>
            </a:r>
          </a:p>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メリット</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・日本円での預金に比べ金利が高い傾向</a:t>
            </a:r>
          </a:p>
          <a:p>
            <a:pPr algn="l"/>
            <a:r>
              <a:rPr lang="ja-JP" altLang="en-US" sz="2000" dirty="0">
                <a:latin typeface="ＭＳ ゴシック" panose="020B0609070205080204" pitchFamily="49" charset="-128"/>
                <a:ea typeface="ＭＳ ゴシック" panose="020B0609070205080204" pitchFamily="49" charset="-128"/>
              </a:rPr>
              <a:t>   ・為替差益を得られる可能性がある</a:t>
            </a:r>
          </a:p>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デメリット</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・通貨を交換する際に為替手数料がかかる</a:t>
            </a:r>
          </a:p>
          <a:p>
            <a:pPr algn="l"/>
            <a:r>
              <a:rPr lang="ja-JP" altLang="en-US" sz="2000" dirty="0">
                <a:latin typeface="ＭＳ ゴシック" panose="020B0609070205080204" pitchFamily="49" charset="-128"/>
                <a:ea typeface="ＭＳ ゴシック" panose="020B0609070205080204" pitchFamily="49" charset="-128"/>
              </a:rPr>
              <a:t>   ・為替差損が発生するリスクがある</a:t>
            </a:r>
          </a:p>
          <a:p>
            <a:pPr algn="l"/>
            <a:r>
              <a:rPr lang="ja-JP" altLang="en-US" sz="2000" dirty="0">
                <a:latin typeface="ＭＳ ゴシック" panose="020B0609070205080204" pitchFamily="49" charset="-128"/>
                <a:ea typeface="ＭＳ ゴシック" panose="020B0609070205080204" pitchFamily="49" charset="-128"/>
              </a:rPr>
              <a:t>   ・預金保険制度の対象外のため、銀行の倒産リスクがある</a:t>
            </a:r>
          </a:p>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こんな方におすすめ</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・海外に馴染みがあり、為替レートをチェックできる方</a:t>
            </a:r>
          </a:p>
          <a:p>
            <a:pPr algn="l"/>
            <a:endParaRPr lang="ja-JP" altLang="en-US" sz="2000" dirty="0">
              <a:latin typeface="ＭＳ ゴシック" panose="020B0609070205080204" pitchFamily="49" charset="-128"/>
              <a:ea typeface="ＭＳ ゴシック" panose="020B0609070205080204" pitchFamily="49" charset="-128"/>
            </a:endParaRPr>
          </a:p>
          <a:p>
            <a:pPr algn="l"/>
            <a:endParaRPr lang="ja-JP" altLang="en-US" sz="2000" dirty="0">
              <a:latin typeface="ＭＳ ゴシック" panose="020B0609070205080204" pitchFamily="49" charset="-128"/>
              <a:ea typeface="ＭＳ ゴシック" panose="020B0609070205080204" pitchFamily="49" charset="-128"/>
            </a:endParaRPr>
          </a:p>
        </p:txBody>
      </p:sp>
      <p:sp>
        <p:nvSpPr>
          <p:cNvPr id="3" name="スライド番号プレースホルダー 2">
            <a:extLst>
              <a:ext uri="{FF2B5EF4-FFF2-40B4-BE49-F238E27FC236}">
                <a16:creationId xmlns:a16="http://schemas.microsoft.com/office/drawing/2014/main" id="{00537E36-507E-41B5-A393-6983666D4594}"/>
              </a:ext>
            </a:extLst>
          </p:cNvPr>
          <p:cNvSpPr>
            <a:spLocks noGrp="1"/>
          </p:cNvSpPr>
          <p:nvPr>
            <p:ph type="sldNum" sz="quarter" idx="12"/>
          </p:nvPr>
        </p:nvSpPr>
        <p:spPr/>
        <p:txBody>
          <a:bodyPr/>
          <a:lstStyle/>
          <a:p>
            <a:fld id="{404B8C3E-821F-46CE-913E-DC994660BEC0}" type="slidenum">
              <a:rPr kumimoji="1" lang="ja-JP" altLang="en-US" smtClean="0"/>
              <a:t>12</a:t>
            </a:fld>
            <a:endParaRPr kumimoji="1" lang="ja-JP" altLang="en-US"/>
          </a:p>
        </p:txBody>
      </p:sp>
      <p:sp>
        <p:nvSpPr>
          <p:cNvPr id="9" name="タイトル 1">
            <a:extLst>
              <a:ext uri="{FF2B5EF4-FFF2-40B4-BE49-F238E27FC236}">
                <a16:creationId xmlns:a16="http://schemas.microsoft.com/office/drawing/2014/main" id="{E13BD497-FC86-4938-B7E4-9425B77993B0}"/>
              </a:ext>
            </a:extLst>
          </p:cNvPr>
          <p:cNvSpPr txBox="1">
            <a:spLocks/>
          </p:cNvSpPr>
          <p:nvPr/>
        </p:nvSpPr>
        <p:spPr>
          <a:xfrm>
            <a:off x="615228" y="878577"/>
            <a:ext cx="2225508" cy="65525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ＭＳ ゴシック" panose="020B0609070205080204" pitchFamily="49" charset="-128"/>
                <a:ea typeface="ＭＳ ゴシック" panose="020B0609070205080204" pitchFamily="49" charset="-128"/>
              </a:rPr>
              <a:t>外貨預金　　　　　　</a:t>
            </a:r>
            <a:endParaRPr lang="en-US" altLang="ja-JP" sz="3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45047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E67564-21F6-4117-B32F-916E08BE233E}"/>
              </a:ext>
            </a:extLst>
          </p:cNvPr>
          <p:cNvPicPr>
            <a:picLocks noChangeAspect="1"/>
          </p:cNvPicPr>
          <p:nvPr/>
        </p:nvPicPr>
        <p:blipFill>
          <a:blip r:embed="rId2"/>
          <a:stretch>
            <a:fillRect/>
          </a:stretch>
        </p:blipFill>
        <p:spPr>
          <a:xfrm>
            <a:off x="7867650" y="323789"/>
            <a:ext cx="1423122" cy="411956"/>
          </a:xfrm>
          <a:prstGeom prst="rect">
            <a:avLst/>
          </a:prstGeom>
        </p:spPr>
      </p:pic>
      <p:sp>
        <p:nvSpPr>
          <p:cNvPr id="7" name="テキスト ボックス 6">
            <a:extLst>
              <a:ext uri="{FF2B5EF4-FFF2-40B4-BE49-F238E27FC236}">
                <a16:creationId xmlns:a16="http://schemas.microsoft.com/office/drawing/2014/main" id="{EEE96058-CC7E-47EF-9FB9-3C532EF7CF9A}"/>
              </a:ext>
            </a:extLst>
          </p:cNvPr>
          <p:cNvSpPr txBox="1"/>
          <p:nvPr/>
        </p:nvSpPr>
        <p:spPr>
          <a:xfrm>
            <a:off x="615228" y="275054"/>
            <a:ext cx="5199881" cy="461665"/>
          </a:xfrm>
          <a:prstGeom prst="rect">
            <a:avLst/>
          </a:prstGeom>
          <a:noFill/>
        </p:spPr>
        <p:txBody>
          <a:bodyPr wrap="square" rtlCol="0">
            <a:spAutoFit/>
          </a:bodyPr>
          <a:lstStyle/>
          <a:p>
            <a:r>
              <a:rPr lang="ja-JP" altLang="en-US" sz="2400" dirty="0">
                <a:solidFill>
                  <a:srgbClr val="00B050"/>
                </a:solidFill>
                <a:latin typeface="HG創英角ｺﾞｼｯｸUB" panose="020B0909000000000000" pitchFamily="49" charset="-128"/>
                <a:ea typeface="HG創英角ｺﾞｼｯｸUB" panose="020B0909000000000000" pitchFamily="49" charset="-128"/>
              </a:rPr>
              <a:t>資産運用の種類</a:t>
            </a:r>
          </a:p>
        </p:txBody>
      </p:sp>
      <p:sp>
        <p:nvSpPr>
          <p:cNvPr id="6" name="正方形/長方形 5">
            <a:extLst>
              <a:ext uri="{FF2B5EF4-FFF2-40B4-BE49-F238E27FC236}">
                <a16:creationId xmlns:a16="http://schemas.microsoft.com/office/drawing/2014/main" id="{7E3DFCBA-DDC9-43C0-84BE-6C62BD59A27F}"/>
              </a:ext>
            </a:extLst>
          </p:cNvPr>
          <p:cNvSpPr/>
          <p:nvPr/>
        </p:nvSpPr>
        <p:spPr>
          <a:xfrm>
            <a:off x="420757" y="74568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10" name="字幕 9">
            <a:extLst>
              <a:ext uri="{FF2B5EF4-FFF2-40B4-BE49-F238E27FC236}">
                <a16:creationId xmlns:a16="http://schemas.microsoft.com/office/drawing/2014/main" id="{05505E42-DF89-4C7B-ADF4-426128287E77}"/>
              </a:ext>
            </a:extLst>
          </p:cNvPr>
          <p:cNvSpPr>
            <a:spLocks noGrp="1"/>
          </p:cNvSpPr>
          <p:nvPr>
            <p:ph type="subTitle" idx="1"/>
          </p:nvPr>
        </p:nvSpPr>
        <p:spPr>
          <a:xfrm>
            <a:off x="420757" y="1533830"/>
            <a:ext cx="9259644" cy="4652280"/>
          </a:xfrm>
        </p:spPr>
        <p:txBody>
          <a:bodyPr>
            <a:noAutofit/>
          </a:bodyPr>
          <a:lstStyle/>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概要</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・国、自治体、企業等の債券を購入し、利息と償還金を得る方法</a:t>
            </a:r>
          </a:p>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メリット</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・満期償還日まで利息を受け取れる</a:t>
            </a:r>
          </a:p>
          <a:p>
            <a:pPr algn="l"/>
            <a:r>
              <a:rPr lang="ja-JP" altLang="en-US" sz="2000" dirty="0">
                <a:latin typeface="ＭＳ ゴシック" panose="020B0609070205080204" pitchFamily="49" charset="-128"/>
                <a:ea typeface="ＭＳ ゴシック" panose="020B0609070205080204" pitchFamily="49" charset="-128"/>
              </a:rPr>
              <a:t>   ・満期償還日には元本と利息が返還される</a:t>
            </a:r>
          </a:p>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デメリット</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・発行体が破綻した場合、利息や償還金の支払いが滞るリスクがある</a:t>
            </a:r>
          </a:p>
          <a:p>
            <a:pPr algn="l"/>
            <a:r>
              <a:rPr lang="ja-JP" altLang="en-US" sz="2000" dirty="0">
                <a:latin typeface="ＭＳ ゴシック" panose="020B0609070205080204" pitchFamily="49" charset="-128"/>
                <a:ea typeface="ＭＳ ゴシック" panose="020B0609070205080204" pitchFamily="49" charset="-128"/>
              </a:rPr>
              <a:t>   ・満期償還日前に売却する場合、損失が出る可能性もある</a:t>
            </a:r>
          </a:p>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こんな方におすすめ</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・リスクを抑えつつ、満期が決まった形で預貯金よりも高い金利を得たい方</a:t>
            </a:r>
          </a:p>
          <a:p>
            <a:pPr algn="l"/>
            <a:r>
              <a:rPr lang="ja-JP" altLang="en-US" sz="2000" dirty="0">
                <a:latin typeface="ＭＳ ゴシック" panose="020B0609070205080204" pitchFamily="49" charset="-128"/>
                <a:ea typeface="ＭＳ ゴシック" panose="020B0609070205080204" pitchFamily="49" charset="-128"/>
              </a:rPr>
              <a:t>   ・少額から始められる資産運用をしたい方</a:t>
            </a:r>
          </a:p>
          <a:p>
            <a:pPr algn="l"/>
            <a:endParaRPr lang="ja-JP" altLang="en-US" sz="2000" dirty="0">
              <a:latin typeface="ＭＳ ゴシック" panose="020B0609070205080204" pitchFamily="49" charset="-128"/>
              <a:ea typeface="ＭＳ ゴシック" panose="020B0609070205080204" pitchFamily="49" charset="-128"/>
            </a:endParaRPr>
          </a:p>
        </p:txBody>
      </p:sp>
      <p:sp>
        <p:nvSpPr>
          <p:cNvPr id="3" name="スライド番号プレースホルダー 2">
            <a:extLst>
              <a:ext uri="{FF2B5EF4-FFF2-40B4-BE49-F238E27FC236}">
                <a16:creationId xmlns:a16="http://schemas.microsoft.com/office/drawing/2014/main" id="{00537E36-507E-41B5-A393-6983666D4594}"/>
              </a:ext>
            </a:extLst>
          </p:cNvPr>
          <p:cNvSpPr>
            <a:spLocks noGrp="1"/>
          </p:cNvSpPr>
          <p:nvPr>
            <p:ph type="sldNum" sz="quarter" idx="12"/>
          </p:nvPr>
        </p:nvSpPr>
        <p:spPr/>
        <p:txBody>
          <a:bodyPr/>
          <a:lstStyle/>
          <a:p>
            <a:fld id="{404B8C3E-821F-46CE-913E-DC994660BEC0}" type="slidenum">
              <a:rPr kumimoji="1" lang="ja-JP" altLang="en-US" smtClean="0"/>
              <a:t>13</a:t>
            </a:fld>
            <a:endParaRPr kumimoji="1" lang="ja-JP" altLang="en-US"/>
          </a:p>
        </p:txBody>
      </p:sp>
      <p:sp>
        <p:nvSpPr>
          <p:cNvPr id="9" name="タイトル 1">
            <a:extLst>
              <a:ext uri="{FF2B5EF4-FFF2-40B4-BE49-F238E27FC236}">
                <a16:creationId xmlns:a16="http://schemas.microsoft.com/office/drawing/2014/main" id="{E13BD497-FC86-4938-B7E4-9425B77993B0}"/>
              </a:ext>
            </a:extLst>
          </p:cNvPr>
          <p:cNvSpPr txBox="1">
            <a:spLocks/>
          </p:cNvSpPr>
          <p:nvPr/>
        </p:nvSpPr>
        <p:spPr>
          <a:xfrm>
            <a:off x="615228" y="878577"/>
            <a:ext cx="2225508" cy="65525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ＭＳ ゴシック" panose="020B0609070205080204" pitchFamily="49" charset="-128"/>
                <a:ea typeface="ＭＳ ゴシック" panose="020B0609070205080204" pitchFamily="49" charset="-128"/>
              </a:rPr>
              <a:t>債券投資　　　　</a:t>
            </a:r>
            <a:endParaRPr lang="en-US" altLang="ja-JP" sz="3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082931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E67564-21F6-4117-B32F-916E08BE233E}"/>
              </a:ext>
            </a:extLst>
          </p:cNvPr>
          <p:cNvPicPr>
            <a:picLocks noChangeAspect="1"/>
          </p:cNvPicPr>
          <p:nvPr/>
        </p:nvPicPr>
        <p:blipFill>
          <a:blip r:embed="rId2"/>
          <a:stretch>
            <a:fillRect/>
          </a:stretch>
        </p:blipFill>
        <p:spPr>
          <a:xfrm>
            <a:off x="7867650" y="323789"/>
            <a:ext cx="1423122" cy="411956"/>
          </a:xfrm>
          <a:prstGeom prst="rect">
            <a:avLst/>
          </a:prstGeom>
        </p:spPr>
      </p:pic>
      <p:sp>
        <p:nvSpPr>
          <p:cNvPr id="7" name="テキスト ボックス 6">
            <a:extLst>
              <a:ext uri="{FF2B5EF4-FFF2-40B4-BE49-F238E27FC236}">
                <a16:creationId xmlns:a16="http://schemas.microsoft.com/office/drawing/2014/main" id="{EEE96058-CC7E-47EF-9FB9-3C532EF7CF9A}"/>
              </a:ext>
            </a:extLst>
          </p:cNvPr>
          <p:cNvSpPr txBox="1"/>
          <p:nvPr/>
        </p:nvSpPr>
        <p:spPr>
          <a:xfrm>
            <a:off x="615228" y="275054"/>
            <a:ext cx="5199881" cy="461665"/>
          </a:xfrm>
          <a:prstGeom prst="rect">
            <a:avLst/>
          </a:prstGeom>
          <a:noFill/>
        </p:spPr>
        <p:txBody>
          <a:bodyPr wrap="square" rtlCol="0">
            <a:spAutoFit/>
          </a:bodyPr>
          <a:lstStyle/>
          <a:p>
            <a:r>
              <a:rPr lang="ja-JP" altLang="en-US" sz="2400" dirty="0">
                <a:solidFill>
                  <a:srgbClr val="00B050"/>
                </a:solidFill>
                <a:latin typeface="HG創英角ｺﾞｼｯｸUB" panose="020B0909000000000000" pitchFamily="49" charset="-128"/>
                <a:ea typeface="HG創英角ｺﾞｼｯｸUB" panose="020B0909000000000000" pitchFamily="49" charset="-128"/>
              </a:rPr>
              <a:t>資産運用の種類</a:t>
            </a:r>
          </a:p>
        </p:txBody>
      </p:sp>
      <p:sp>
        <p:nvSpPr>
          <p:cNvPr id="6" name="正方形/長方形 5">
            <a:extLst>
              <a:ext uri="{FF2B5EF4-FFF2-40B4-BE49-F238E27FC236}">
                <a16:creationId xmlns:a16="http://schemas.microsoft.com/office/drawing/2014/main" id="{7E3DFCBA-DDC9-43C0-84BE-6C62BD59A27F}"/>
              </a:ext>
            </a:extLst>
          </p:cNvPr>
          <p:cNvSpPr/>
          <p:nvPr/>
        </p:nvSpPr>
        <p:spPr>
          <a:xfrm>
            <a:off x="420757" y="74568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10" name="字幕 9">
            <a:extLst>
              <a:ext uri="{FF2B5EF4-FFF2-40B4-BE49-F238E27FC236}">
                <a16:creationId xmlns:a16="http://schemas.microsoft.com/office/drawing/2014/main" id="{05505E42-DF89-4C7B-ADF4-426128287E77}"/>
              </a:ext>
            </a:extLst>
          </p:cNvPr>
          <p:cNvSpPr>
            <a:spLocks noGrp="1"/>
          </p:cNvSpPr>
          <p:nvPr>
            <p:ph type="subTitle" idx="1"/>
          </p:nvPr>
        </p:nvSpPr>
        <p:spPr>
          <a:xfrm>
            <a:off x="420757" y="1533830"/>
            <a:ext cx="9259644" cy="4822522"/>
          </a:xfrm>
        </p:spPr>
        <p:txBody>
          <a:bodyPr>
            <a:noAutofit/>
          </a:bodyPr>
          <a:lstStyle/>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概要</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・企業が発行する株式を買い、配当金や売買差益の獲得を目指す方法</a:t>
            </a:r>
          </a:p>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メリット</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・株主優待をもらえる銘柄もある</a:t>
            </a:r>
          </a:p>
          <a:p>
            <a:pPr algn="l"/>
            <a:r>
              <a:rPr lang="ja-JP" altLang="en-US" sz="2000" dirty="0">
                <a:latin typeface="ＭＳ ゴシック" panose="020B0609070205080204" pitchFamily="49" charset="-128"/>
                <a:ea typeface="ＭＳ ゴシック" panose="020B0609070205080204" pitchFamily="49" charset="-128"/>
              </a:rPr>
              <a:t>   ・大きなリターンを得られる可能性がある</a:t>
            </a:r>
          </a:p>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デメリット</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・企業の業績悪化や社会情勢、市場動向等の要因により株価が下がるリスク </a:t>
            </a:r>
            <a:endParaRPr lang="en-US" altLang="ja-JP" sz="2000" dirty="0">
              <a:latin typeface="ＭＳ ゴシック" panose="020B0609070205080204" pitchFamily="49" charset="-128"/>
              <a:ea typeface="ＭＳ ゴシック" panose="020B0609070205080204" pitchFamily="49" charset="-128"/>
            </a:endParaRPr>
          </a:p>
          <a:p>
            <a:pPr algn="l"/>
            <a:r>
              <a:rPr lang="en-US" altLang="ja-JP" sz="2000" dirty="0">
                <a:latin typeface="ＭＳ ゴシック" panose="020B0609070205080204" pitchFamily="49" charset="-128"/>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がある</a:t>
            </a:r>
          </a:p>
          <a:p>
            <a:pPr algn="l"/>
            <a:r>
              <a:rPr lang="ja-JP" altLang="en-US" sz="2000" dirty="0">
                <a:latin typeface="ＭＳ ゴシック" panose="020B0609070205080204" pitchFamily="49" charset="-128"/>
                <a:ea typeface="ＭＳ ゴシック" panose="020B0609070205080204" pitchFamily="49" charset="-128"/>
              </a:rPr>
              <a:t>   ・企業が倒産した場合、株式の価値がなくなるリスクがある</a:t>
            </a:r>
          </a:p>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こんな方におすすめ</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・リスクを取りつつ、売買差益によるリターンを狙いたい方</a:t>
            </a:r>
          </a:p>
          <a:p>
            <a:pPr algn="l"/>
            <a:r>
              <a:rPr lang="ja-JP" altLang="en-US" sz="2000" dirty="0">
                <a:latin typeface="ＭＳ ゴシック" panose="020B0609070205080204" pitchFamily="49" charset="-128"/>
                <a:ea typeface="ＭＳ ゴシック" panose="020B0609070205080204" pitchFamily="49" charset="-128"/>
              </a:rPr>
              <a:t>   ・株主優待や配当金等で利益を得たい方</a:t>
            </a:r>
          </a:p>
          <a:p>
            <a:pPr algn="l"/>
            <a:endParaRPr lang="ja-JP" altLang="en-US" sz="2000" dirty="0">
              <a:latin typeface="ＭＳ ゴシック" panose="020B0609070205080204" pitchFamily="49" charset="-128"/>
              <a:ea typeface="ＭＳ ゴシック" panose="020B0609070205080204" pitchFamily="49" charset="-128"/>
            </a:endParaRPr>
          </a:p>
        </p:txBody>
      </p:sp>
      <p:sp>
        <p:nvSpPr>
          <p:cNvPr id="3" name="スライド番号プレースホルダー 2">
            <a:extLst>
              <a:ext uri="{FF2B5EF4-FFF2-40B4-BE49-F238E27FC236}">
                <a16:creationId xmlns:a16="http://schemas.microsoft.com/office/drawing/2014/main" id="{00537E36-507E-41B5-A393-6983666D4594}"/>
              </a:ext>
            </a:extLst>
          </p:cNvPr>
          <p:cNvSpPr>
            <a:spLocks noGrp="1"/>
          </p:cNvSpPr>
          <p:nvPr>
            <p:ph type="sldNum" sz="quarter" idx="12"/>
          </p:nvPr>
        </p:nvSpPr>
        <p:spPr/>
        <p:txBody>
          <a:bodyPr/>
          <a:lstStyle/>
          <a:p>
            <a:fld id="{404B8C3E-821F-46CE-913E-DC994660BEC0}" type="slidenum">
              <a:rPr kumimoji="1" lang="ja-JP" altLang="en-US" smtClean="0"/>
              <a:t>14</a:t>
            </a:fld>
            <a:endParaRPr kumimoji="1" lang="ja-JP" altLang="en-US"/>
          </a:p>
        </p:txBody>
      </p:sp>
      <p:sp>
        <p:nvSpPr>
          <p:cNvPr id="9" name="タイトル 1">
            <a:extLst>
              <a:ext uri="{FF2B5EF4-FFF2-40B4-BE49-F238E27FC236}">
                <a16:creationId xmlns:a16="http://schemas.microsoft.com/office/drawing/2014/main" id="{E13BD497-FC86-4938-B7E4-9425B77993B0}"/>
              </a:ext>
            </a:extLst>
          </p:cNvPr>
          <p:cNvSpPr txBox="1">
            <a:spLocks/>
          </p:cNvSpPr>
          <p:nvPr/>
        </p:nvSpPr>
        <p:spPr>
          <a:xfrm>
            <a:off x="615228" y="878577"/>
            <a:ext cx="2225508" cy="65525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ＭＳ ゴシック" panose="020B0609070205080204" pitchFamily="49" charset="-128"/>
                <a:ea typeface="ＭＳ ゴシック" panose="020B0609070205080204" pitchFamily="49" charset="-128"/>
              </a:rPr>
              <a:t>株式投資　　　　</a:t>
            </a:r>
            <a:endParaRPr lang="en-US" altLang="ja-JP" sz="3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95811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E67564-21F6-4117-B32F-916E08BE233E}"/>
              </a:ext>
            </a:extLst>
          </p:cNvPr>
          <p:cNvPicPr>
            <a:picLocks noChangeAspect="1"/>
          </p:cNvPicPr>
          <p:nvPr/>
        </p:nvPicPr>
        <p:blipFill>
          <a:blip r:embed="rId2"/>
          <a:stretch>
            <a:fillRect/>
          </a:stretch>
        </p:blipFill>
        <p:spPr>
          <a:xfrm>
            <a:off x="7867650" y="323789"/>
            <a:ext cx="1423122" cy="411956"/>
          </a:xfrm>
          <a:prstGeom prst="rect">
            <a:avLst/>
          </a:prstGeom>
        </p:spPr>
      </p:pic>
      <p:sp>
        <p:nvSpPr>
          <p:cNvPr id="7" name="テキスト ボックス 6">
            <a:extLst>
              <a:ext uri="{FF2B5EF4-FFF2-40B4-BE49-F238E27FC236}">
                <a16:creationId xmlns:a16="http://schemas.microsoft.com/office/drawing/2014/main" id="{EEE96058-CC7E-47EF-9FB9-3C532EF7CF9A}"/>
              </a:ext>
            </a:extLst>
          </p:cNvPr>
          <p:cNvSpPr txBox="1"/>
          <p:nvPr/>
        </p:nvSpPr>
        <p:spPr>
          <a:xfrm>
            <a:off x="615228" y="275054"/>
            <a:ext cx="5199881" cy="461665"/>
          </a:xfrm>
          <a:prstGeom prst="rect">
            <a:avLst/>
          </a:prstGeom>
          <a:noFill/>
        </p:spPr>
        <p:txBody>
          <a:bodyPr wrap="square" rtlCol="0">
            <a:spAutoFit/>
          </a:bodyPr>
          <a:lstStyle/>
          <a:p>
            <a:r>
              <a:rPr lang="ja-JP" altLang="en-US" sz="2400" dirty="0">
                <a:solidFill>
                  <a:srgbClr val="00B050"/>
                </a:solidFill>
                <a:latin typeface="HG創英角ｺﾞｼｯｸUB" panose="020B0909000000000000" pitchFamily="49" charset="-128"/>
                <a:ea typeface="HG創英角ｺﾞｼｯｸUB" panose="020B0909000000000000" pitchFamily="49" charset="-128"/>
              </a:rPr>
              <a:t>資産運用の種類</a:t>
            </a:r>
          </a:p>
        </p:txBody>
      </p:sp>
      <p:sp>
        <p:nvSpPr>
          <p:cNvPr id="6" name="正方形/長方形 5">
            <a:extLst>
              <a:ext uri="{FF2B5EF4-FFF2-40B4-BE49-F238E27FC236}">
                <a16:creationId xmlns:a16="http://schemas.microsoft.com/office/drawing/2014/main" id="{7E3DFCBA-DDC9-43C0-84BE-6C62BD59A27F}"/>
              </a:ext>
            </a:extLst>
          </p:cNvPr>
          <p:cNvSpPr/>
          <p:nvPr/>
        </p:nvSpPr>
        <p:spPr>
          <a:xfrm>
            <a:off x="420757" y="74568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10" name="字幕 9">
            <a:extLst>
              <a:ext uri="{FF2B5EF4-FFF2-40B4-BE49-F238E27FC236}">
                <a16:creationId xmlns:a16="http://schemas.microsoft.com/office/drawing/2014/main" id="{05505E42-DF89-4C7B-ADF4-426128287E77}"/>
              </a:ext>
            </a:extLst>
          </p:cNvPr>
          <p:cNvSpPr>
            <a:spLocks noGrp="1"/>
          </p:cNvSpPr>
          <p:nvPr>
            <p:ph type="subTitle" idx="1"/>
          </p:nvPr>
        </p:nvSpPr>
        <p:spPr>
          <a:xfrm>
            <a:off x="420757" y="1533830"/>
            <a:ext cx="9259644" cy="4822522"/>
          </a:xfrm>
        </p:spPr>
        <p:txBody>
          <a:bodyPr>
            <a:noAutofit/>
          </a:bodyPr>
          <a:lstStyle/>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概要</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・運用会社を通じてさまざまな投資対象に分散投資し、収益を得る方法</a:t>
            </a:r>
          </a:p>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メリット</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・少額から分散投資ができる</a:t>
            </a:r>
          </a:p>
          <a:p>
            <a:pPr algn="l"/>
            <a:r>
              <a:rPr lang="ja-JP" altLang="en-US" sz="2000" dirty="0">
                <a:latin typeface="ＭＳ ゴシック" panose="020B0609070205080204" pitchFamily="49" charset="-128"/>
                <a:ea typeface="ＭＳ ゴシック" panose="020B0609070205080204" pitchFamily="49" charset="-128"/>
              </a:rPr>
              <a:t>   ・投資のプロである運用会社に実際の運用を任せられる</a:t>
            </a:r>
          </a:p>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デメリット</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・各種手数料がかかる</a:t>
            </a:r>
          </a:p>
          <a:p>
            <a:pPr algn="l"/>
            <a:r>
              <a:rPr lang="ja-JP" altLang="en-US" sz="2000" dirty="0">
                <a:latin typeface="ＭＳ ゴシック" panose="020B0609070205080204" pitchFamily="49" charset="-128"/>
                <a:ea typeface="ＭＳ ゴシック" panose="020B0609070205080204" pitchFamily="49" charset="-128"/>
              </a:rPr>
              <a:t>   ・市場の値動き等により損失が出るリスクがある</a:t>
            </a:r>
          </a:p>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こんな方におすすめ</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・分散投資でリスク軽減したい方</a:t>
            </a:r>
          </a:p>
          <a:p>
            <a:pPr algn="l"/>
            <a:r>
              <a:rPr lang="ja-JP" altLang="en-US" sz="2000" dirty="0">
                <a:latin typeface="ＭＳ ゴシック" panose="020B0609070205080204" pitchFamily="49" charset="-128"/>
                <a:ea typeface="ＭＳ ゴシック" panose="020B0609070205080204" pitchFamily="49" charset="-128"/>
              </a:rPr>
              <a:t>   ・細かな投資判断をプロに任せたい方</a:t>
            </a:r>
          </a:p>
          <a:p>
            <a:pPr algn="l"/>
            <a:endParaRPr lang="ja-JP" altLang="en-US" sz="2000" dirty="0">
              <a:latin typeface="ＭＳ ゴシック" panose="020B0609070205080204" pitchFamily="49" charset="-128"/>
              <a:ea typeface="ＭＳ ゴシック" panose="020B0609070205080204" pitchFamily="49" charset="-128"/>
            </a:endParaRPr>
          </a:p>
        </p:txBody>
      </p:sp>
      <p:sp>
        <p:nvSpPr>
          <p:cNvPr id="3" name="スライド番号プレースホルダー 2">
            <a:extLst>
              <a:ext uri="{FF2B5EF4-FFF2-40B4-BE49-F238E27FC236}">
                <a16:creationId xmlns:a16="http://schemas.microsoft.com/office/drawing/2014/main" id="{00537E36-507E-41B5-A393-6983666D4594}"/>
              </a:ext>
            </a:extLst>
          </p:cNvPr>
          <p:cNvSpPr>
            <a:spLocks noGrp="1"/>
          </p:cNvSpPr>
          <p:nvPr>
            <p:ph type="sldNum" sz="quarter" idx="12"/>
          </p:nvPr>
        </p:nvSpPr>
        <p:spPr/>
        <p:txBody>
          <a:bodyPr/>
          <a:lstStyle/>
          <a:p>
            <a:fld id="{404B8C3E-821F-46CE-913E-DC994660BEC0}" type="slidenum">
              <a:rPr kumimoji="1" lang="ja-JP" altLang="en-US" smtClean="0"/>
              <a:t>15</a:t>
            </a:fld>
            <a:endParaRPr kumimoji="1" lang="ja-JP" altLang="en-US"/>
          </a:p>
        </p:txBody>
      </p:sp>
      <p:sp>
        <p:nvSpPr>
          <p:cNvPr id="9" name="タイトル 1">
            <a:extLst>
              <a:ext uri="{FF2B5EF4-FFF2-40B4-BE49-F238E27FC236}">
                <a16:creationId xmlns:a16="http://schemas.microsoft.com/office/drawing/2014/main" id="{E13BD497-FC86-4938-B7E4-9425B77993B0}"/>
              </a:ext>
            </a:extLst>
          </p:cNvPr>
          <p:cNvSpPr txBox="1">
            <a:spLocks/>
          </p:cNvSpPr>
          <p:nvPr/>
        </p:nvSpPr>
        <p:spPr>
          <a:xfrm>
            <a:off x="615228" y="878577"/>
            <a:ext cx="2225508" cy="65525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ＭＳ ゴシック" panose="020B0609070205080204" pitchFamily="49" charset="-128"/>
                <a:ea typeface="ＭＳ ゴシック" panose="020B0609070205080204" pitchFamily="49" charset="-128"/>
              </a:rPr>
              <a:t>投資信託　　</a:t>
            </a:r>
            <a:endParaRPr lang="en-US" altLang="ja-JP" sz="3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538803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E67564-21F6-4117-B32F-916E08BE233E}"/>
              </a:ext>
            </a:extLst>
          </p:cNvPr>
          <p:cNvPicPr>
            <a:picLocks noChangeAspect="1"/>
          </p:cNvPicPr>
          <p:nvPr/>
        </p:nvPicPr>
        <p:blipFill>
          <a:blip r:embed="rId2"/>
          <a:stretch>
            <a:fillRect/>
          </a:stretch>
        </p:blipFill>
        <p:spPr>
          <a:xfrm>
            <a:off x="7867650" y="323789"/>
            <a:ext cx="1423122" cy="411956"/>
          </a:xfrm>
          <a:prstGeom prst="rect">
            <a:avLst/>
          </a:prstGeom>
        </p:spPr>
      </p:pic>
      <p:sp>
        <p:nvSpPr>
          <p:cNvPr id="7" name="テキスト ボックス 6">
            <a:extLst>
              <a:ext uri="{FF2B5EF4-FFF2-40B4-BE49-F238E27FC236}">
                <a16:creationId xmlns:a16="http://schemas.microsoft.com/office/drawing/2014/main" id="{EEE96058-CC7E-47EF-9FB9-3C532EF7CF9A}"/>
              </a:ext>
            </a:extLst>
          </p:cNvPr>
          <p:cNvSpPr txBox="1"/>
          <p:nvPr/>
        </p:nvSpPr>
        <p:spPr>
          <a:xfrm>
            <a:off x="615228" y="275054"/>
            <a:ext cx="5199881" cy="461665"/>
          </a:xfrm>
          <a:prstGeom prst="rect">
            <a:avLst/>
          </a:prstGeom>
          <a:noFill/>
        </p:spPr>
        <p:txBody>
          <a:bodyPr wrap="square" rtlCol="0">
            <a:spAutoFit/>
          </a:bodyPr>
          <a:lstStyle/>
          <a:p>
            <a:r>
              <a:rPr lang="ja-JP" altLang="en-US" sz="2400" dirty="0">
                <a:solidFill>
                  <a:srgbClr val="00B050"/>
                </a:solidFill>
                <a:latin typeface="HG創英角ｺﾞｼｯｸUB" panose="020B0909000000000000" pitchFamily="49" charset="-128"/>
                <a:ea typeface="HG創英角ｺﾞｼｯｸUB" panose="020B0909000000000000" pitchFamily="49" charset="-128"/>
              </a:rPr>
              <a:t>資産運用の種類</a:t>
            </a:r>
          </a:p>
        </p:txBody>
      </p:sp>
      <p:sp>
        <p:nvSpPr>
          <p:cNvPr id="6" name="正方形/長方形 5">
            <a:extLst>
              <a:ext uri="{FF2B5EF4-FFF2-40B4-BE49-F238E27FC236}">
                <a16:creationId xmlns:a16="http://schemas.microsoft.com/office/drawing/2014/main" id="{7E3DFCBA-DDC9-43C0-84BE-6C62BD59A27F}"/>
              </a:ext>
            </a:extLst>
          </p:cNvPr>
          <p:cNvSpPr/>
          <p:nvPr/>
        </p:nvSpPr>
        <p:spPr>
          <a:xfrm>
            <a:off x="420757" y="74568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10" name="字幕 9">
            <a:extLst>
              <a:ext uri="{FF2B5EF4-FFF2-40B4-BE49-F238E27FC236}">
                <a16:creationId xmlns:a16="http://schemas.microsoft.com/office/drawing/2014/main" id="{05505E42-DF89-4C7B-ADF4-426128287E77}"/>
              </a:ext>
            </a:extLst>
          </p:cNvPr>
          <p:cNvSpPr>
            <a:spLocks noGrp="1"/>
          </p:cNvSpPr>
          <p:nvPr>
            <p:ph type="subTitle" idx="1"/>
          </p:nvPr>
        </p:nvSpPr>
        <p:spPr>
          <a:xfrm>
            <a:off x="420757" y="1533830"/>
            <a:ext cx="9259644" cy="4822522"/>
          </a:xfrm>
        </p:spPr>
        <p:txBody>
          <a:bodyPr>
            <a:noAutofit/>
          </a:bodyPr>
          <a:lstStyle/>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概要</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・公的年金にプラスして給付を受けられる私的年金制度の１つ</a:t>
            </a:r>
          </a:p>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メリット</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・資産運用しながら税制上の優遇措置を受けられる</a:t>
            </a:r>
          </a:p>
          <a:p>
            <a:pPr algn="l"/>
            <a:r>
              <a:rPr lang="ja-JP" altLang="en-US" sz="2000" dirty="0">
                <a:latin typeface="ＭＳ ゴシック" panose="020B0609070205080204" pitchFamily="49" charset="-128"/>
                <a:ea typeface="ＭＳ ゴシック" panose="020B0609070205080204" pitchFamily="49" charset="-128"/>
              </a:rPr>
              <a:t>   ・老後を迎える前に資産を使い込んでしまうのを防げる</a:t>
            </a:r>
          </a:p>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デメリット</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・選ぶ商品によっては元本割れリスクがある</a:t>
            </a:r>
          </a:p>
          <a:p>
            <a:pPr algn="l"/>
            <a:r>
              <a:rPr lang="ja-JP" altLang="en-US" sz="2000" dirty="0">
                <a:latin typeface="ＭＳ ゴシック" panose="020B0609070205080204" pitchFamily="49" charset="-128"/>
                <a:ea typeface="ＭＳ ゴシック" panose="020B0609070205080204" pitchFamily="49" charset="-128"/>
              </a:rPr>
              <a:t>   ・原則</a:t>
            </a:r>
            <a:r>
              <a:rPr lang="en-US" altLang="ja-JP" sz="2000" dirty="0">
                <a:latin typeface="ＭＳ ゴシック" panose="020B0609070205080204" pitchFamily="49" charset="-128"/>
                <a:ea typeface="ＭＳ ゴシック" panose="020B0609070205080204" pitchFamily="49" charset="-128"/>
              </a:rPr>
              <a:t>60</a:t>
            </a:r>
            <a:r>
              <a:rPr lang="ja-JP" altLang="en-US" sz="2000" dirty="0">
                <a:latin typeface="ＭＳ ゴシック" panose="020B0609070205080204" pitchFamily="49" charset="-128"/>
                <a:ea typeface="ＭＳ ゴシック" panose="020B0609070205080204" pitchFamily="49" charset="-128"/>
              </a:rPr>
              <a:t>歳になるまで資産を引き出せない</a:t>
            </a:r>
          </a:p>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こんな方におすすめ</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・税制メリットを活用しつつ老後資金を準備したい方</a:t>
            </a:r>
          </a:p>
          <a:p>
            <a:pPr algn="l"/>
            <a:r>
              <a:rPr lang="ja-JP" altLang="en-US" sz="2000" dirty="0">
                <a:latin typeface="ＭＳ ゴシック" panose="020B0609070205080204" pitchFamily="49" charset="-128"/>
                <a:ea typeface="ＭＳ ゴシック" panose="020B0609070205080204" pitchFamily="49" charset="-128"/>
              </a:rPr>
              <a:t>   ・ほかの用途の資金と老後資金を分けて管理したい方</a:t>
            </a:r>
          </a:p>
          <a:p>
            <a:pPr algn="l"/>
            <a:endParaRPr lang="ja-JP" altLang="en-US" sz="2000" dirty="0">
              <a:latin typeface="ＭＳ ゴシック" panose="020B0609070205080204" pitchFamily="49" charset="-128"/>
              <a:ea typeface="ＭＳ ゴシック" panose="020B0609070205080204" pitchFamily="49" charset="-128"/>
            </a:endParaRPr>
          </a:p>
        </p:txBody>
      </p:sp>
      <p:sp>
        <p:nvSpPr>
          <p:cNvPr id="3" name="スライド番号プレースホルダー 2">
            <a:extLst>
              <a:ext uri="{FF2B5EF4-FFF2-40B4-BE49-F238E27FC236}">
                <a16:creationId xmlns:a16="http://schemas.microsoft.com/office/drawing/2014/main" id="{00537E36-507E-41B5-A393-6983666D4594}"/>
              </a:ext>
            </a:extLst>
          </p:cNvPr>
          <p:cNvSpPr>
            <a:spLocks noGrp="1"/>
          </p:cNvSpPr>
          <p:nvPr>
            <p:ph type="sldNum" sz="quarter" idx="12"/>
          </p:nvPr>
        </p:nvSpPr>
        <p:spPr/>
        <p:txBody>
          <a:bodyPr/>
          <a:lstStyle/>
          <a:p>
            <a:fld id="{404B8C3E-821F-46CE-913E-DC994660BEC0}" type="slidenum">
              <a:rPr kumimoji="1" lang="ja-JP" altLang="en-US" smtClean="0"/>
              <a:t>16</a:t>
            </a:fld>
            <a:endParaRPr kumimoji="1" lang="ja-JP" altLang="en-US"/>
          </a:p>
        </p:txBody>
      </p:sp>
      <p:sp>
        <p:nvSpPr>
          <p:cNvPr id="9" name="タイトル 1">
            <a:extLst>
              <a:ext uri="{FF2B5EF4-FFF2-40B4-BE49-F238E27FC236}">
                <a16:creationId xmlns:a16="http://schemas.microsoft.com/office/drawing/2014/main" id="{E13BD497-FC86-4938-B7E4-9425B77993B0}"/>
              </a:ext>
            </a:extLst>
          </p:cNvPr>
          <p:cNvSpPr txBox="1">
            <a:spLocks/>
          </p:cNvSpPr>
          <p:nvPr/>
        </p:nvSpPr>
        <p:spPr>
          <a:xfrm>
            <a:off x="615228" y="878577"/>
            <a:ext cx="4980900" cy="655253"/>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zh-TW" sz="3200" dirty="0">
                <a:latin typeface="ＭＳ ゴシック" panose="020B0609070205080204" pitchFamily="49" charset="-128"/>
                <a:ea typeface="ＭＳ ゴシック" panose="020B0609070205080204" pitchFamily="49" charset="-128"/>
              </a:rPr>
              <a:t>iDeCo</a:t>
            </a:r>
            <a:r>
              <a:rPr lang="zh-TW" altLang="en-US" sz="3200" dirty="0">
                <a:latin typeface="ＭＳ ゴシック" panose="020B0609070205080204" pitchFamily="49" charset="-128"/>
                <a:ea typeface="ＭＳ ゴシック" panose="020B0609070205080204" pitchFamily="49" charset="-128"/>
              </a:rPr>
              <a:t>（個人型確定拠出年金）</a:t>
            </a:r>
            <a:r>
              <a:rPr lang="ja-JP" altLang="en-US" sz="3200" dirty="0">
                <a:latin typeface="ＭＳ ゴシック" panose="020B0609070205080204" pitchFamily="49" charset="-128"/>
                <a:ea typeface="ＭＳ ゴシック" panose="020B0609070205080204" pitchFamily="49" charset="-128"/>
              </a:rPr>
              <a:t>　　</a:t>
            </a:r>
            <a:endParaRPr lang="en-US" altLang="ja-JP" sz="3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90810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E67564-21F6-4117-B32F-916E08BE233E}"/>
              </a:ext>
            </a:extLst>
          </p:cNvPr>
          <p:cNvPicPr>
            <a:picLocks noChangeAspect="1"/>
          </p:cNvPicPr>
          <p:nvPr/>
        </p:nvPicPr>
        <p:blipFill>
          <a:blip r:embed="rId2"/>
          <a:stretch>
            <a:fillRect/>
          </a:stretch>
        </p:blipFill>
        <p:spPr>
          <a:xfrm>
            <a:off x="7867650" y="323789"/>
            <a:ext cx="1423122" cy="411956"/>
          </a:xfrm>
          <a:prstGeom prst="rect">
            <a:avLst/>
          </a:prstGeom>
        </p:spPr>
      </p:pic>
      <p:sp>
        <p:nvSpPr>
          <p:cNvPr id="7" name="テキスト ボックス 6">
            <a:extLst>
              <a:ext uri="{FF2B5EF4-FFF2-40B4-BE49-F238E27FC236}">
                <a16:creationId xmlns:a16="http://schemas.microsoft.com/office/drawing/2014/main" id="{EEE96058-CC7E-47EF-9FB9-3C532EF7CF9A}"/>
              </a:ext>
            </a:extLst>
          </p:cNvPr>
          <p:cNvSpPr txBox="1"/>
          <p:nvPr/>
        </p:nvSpPr>
        <p:spPr>
          <a:xfrm>
            <a:off x="615228" y="275054"/>
            <a:ext cx="5199881" cy="461665"/>
          </a:xfrm>
          <a:prstGeom prst="rect">
            <a:avLst/>
          </a:prstGeom>
          <a:noFill/>
        </p:spPr>
        <p:txBody>
          <a:bodyPr wrap="square" rtlCol="0">
            <a:spAutoFit/>
          </a:bodyPr>
          <a:lstStyle/>
          <a:p>
            <a:r>
              <a:rPr lang="ja-JP" altLang="en-US" sz="2400" dirty="0">
                <a:solidFill>
                  <a:srgbClr val="00B050"/>
                </a:solidFill>
                <a:latin typeface="HG創英角ｺﾞｼｯｸUB" panose="020B0909000000000000" pitchFamily="49" charset="-128"/>
                <a:ea typeface="HG創英角ｺﾞｼｯｸUB" panose="020B0909000000000000" pitchFamily="49" charset="-128"/>
              </a:rPr>
              <a:t>資産運用の種類</a:t>
            </a:r>
          </a:p>
        </p:txBody>
      </p:sp>
      <p:sp>
        <p:nvSpPr>
          <p:cNvPr id="6" name="正方形/長方形 5">
            <a:extLst>
              <a:ext uri="{FF2B5EF4-FFF2-40B4-BE49-F238E27FC236}">
                <a16:creationId xmlns:a16="http://schemas.microsoft.com/office/drawing/2014/main" id="{7E3DFCBA-DDC9-43C0-84BE-6C62BD59A27F}"/>
              </a:ext>
            </a:extLst>
          </p:cNvPr>
          <p:cNvSpPr/>
          <p:nvPr/>
        </p:nvSpPr>
        <p:spPr>
          <a:xfrm>
            <a:off x="420757" y="74568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10" name="字幕 9">
            <a:extLst>
              <a:ext uri="{FF2B5EF4-FFF2-40B4-BE49-F238E27FC236}">
                <a16:creationId xmlns:a16="http://schemas.microsoft.com/office/drawing/2014/main" id="{05505E42-DF89-4C7B-ADF4-426128287E77}"/>
              </a:ext>
            </a:extLst>
          </p:cNvPr>
          <p:cNvSpPr>
            <a:spLocks noGrp="1"/>
          </p:cNvSpPr>
          <p:nvPr>
            <p:ph type="subTitle" idx="1"/>
          </p:nvPr>
        </p:nvSpPr>
        <p:spPr>
          <a:xfrm>
            <a:off x="420757" y="1559442"/>
            <a:ext cx="9259644" cy="4822522"/>
          </a:xfrm>
        </p:spPr>
        <p:txBody>
          <a:bodyPr>
            <a:noAutofit/>
          </a:bodyPr>
          <a:lstStyle/>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概要</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・掛け捨て型保険と異なり、貯蓄性を持ちながら万が一に備える方法</a:t>
            </a:r>
          </a:p>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メリット</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・月数千円から加入できる</a:t>
            </a:r>
          </a:p>
          <a:p>
            <a:pPr algn="l"/>
            <a:r>
              <a:rPr lang="ja-JP" altLang="en-US" sz="2000" dirty="0">
                <a:latin typeface="ＭＳ ゴシック" panose="020B0609070205080204" pitchFamily="49" charset="-128"/>
                <a:ea typeface="ＭＳ ゴシック" panose="020B0609070205080204" pitchFamily="49" charset="-128"/>
              </a:rPr>
              <a:t>   ・生命保険料控除により税制優遇を受けることができる</a:t>
            </a:r>
          </a:p>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デメリット</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・保険期間満了前に解約すると受取額が少なくなる</a:t>
            </a:r>
          </a:p>
          <a:p>
            <a:pPr algn="l"/>
            <a:r>
              <a:rPr lang="ja-JP" altLang="en-US" sz="2000" dirty="0">
                <a:latin typeface="ＭＳ ゴシック" panose="020B0609070205080204" pitchFamily="49" charset="-128"/>
                <a:ea typeface="ＭＳ ゴシック" panose="020B0609070205080204" pitchFamily="49" charset="-128"/>
              </a:rPr>
              <a:t>   ・保険会社が倒産した場合、解約返戻金や満期保険金の金額が減るリスクが </a:t>
            </a:r>
            <a:endParaRPr lang="en-US" altLang="ja-JP" sz="2000" dirty="0">
              <a:latin typeface="ＭＳ ゴシック" panose="020B0609070205080204" pitchFamily="49" charset="-128"/>
              <a:ea typeface="ＭＳ ゴシック" panose="020B0609070205080204" pitchFamily="49" charset="-128"/>
            </a:endParaRPr>
          </a:p>
          <a:p>
            <a:pPr algn="l"/>
            <a:r>
              <a:rPr lang="en-US" altLang="ja-JP" sz="2000" dirty="0">
                <a:latin typeface="ＭＳ ゴシック" panose="020B0609070205080204" pitchFamily="49" charset="-128"/>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ある</a:t>
            </a:r>
          </a:p>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こんな方におすすめ</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・万一の際の保障を受けながら資産を蓄えたい方</a:t>
            </a:r>
          </a:p>
          <a:p>
            <a:pPr algn="l"/>
            <a:r>
              <a:rPr lang="ja-JP" altLang="en-US" sz="2000" dirty="0">
                <a:latin typeface="ＭＳ ゴシック" panose="020B0609070205080204" pitchFamily="49" charset="-128"/>
                <a:ea typeface="ＭＳ ゴシック" panose="020B0609070205080204" pitchFamily="49" charset="-128"/>
              </a:rPr>
              <a:t>   ・保険料控除による税制メリットを活用したい方</a:t>
            </a:r>
          </a:p>
          <a:p>
            <a:pPr algn="l"/>
            <a:endParaRPr lang="ja-JP" altLang="en-US" sz="2000" dirty="0">
              <a:latin typeface="ＭＳ ゴシック" panose="020B0609070205080204" pitchFamily="49" charset="-128"/>
              <a:ea typeface="ＭＳ ゴシック" panose="020B0609070205080204" pitchFamily="49" charset="-128"/>
            </a:endParaRPr>
          </a:p>
        </p:txBody>
      </p:sp>
      <p:sp>
        <p:nvSpPr>
          <p:cNvPr id="3" name="スライド番号プレースホルダー 2">
            <a:extLst>
              <a:ext uri="{FF2B5EF4-FFF2-40B4-BE49-F238E27FC236}">
                <a16:creationId xmlns:a16="http://schemas.microsoft.com/office/drawing/2014/main" id="{00537E36-507E-41B5-A393-6983666D4594}"/>
              </a:ext>
            </a:extLst>
          </p:cNvPr>
          <p:cNvSpPr>
            <a:spLocks noGrp="1"/>
          </p:cNvSpPr>
          <p:nvPr>
            <p:ph type="sldNum" sz="quarter" idx="12"/>
          </p:nvPr>
        </p:nvSpPr>
        <p:spPr/>
        <p:txBody>
          <a:bodyPr/>
          <a:lstStyle/>
          <a:p>
            <a:fld id="{404B8C3E-821F-46CE-913E-DC994660BEC0}" type="slidenum">
              <a:rPr kumimoji="1" lang="ja-JP" altLang="en-US" smtClean="0"/>
              <a:t>17</a:t>
            </a:fld>
            <a:endParaRPr kumimoji="1" lang="ja-JP" altLang="en-US"/>
          </a:p>
        </p:txBody>
      </p:sp>
      <p:sp>
        <p:nvSpPr>
          <p:cNvPr id="9" name="タイトル 1">
            <a:extLst>
              <a:ext uri="{FF2B5EF4-FFF2-40B4-BE49-F238E27FC236}">
                <a16:creationId xmlns:a16="http://schemas.microsoft.com/office/drawing/2014/main" id="{E13BD497-FC86-4938-B7E4-9425B77993B0}"/>
              </a:ext>
            </a:extLst>
          </p:cNvPr>
          <p:cNvSpPr txBox="1">
            <a:spLocks/>
          </p:cNvSpPr>
          <p:nvPr/>
        </p:nvSpPr>
        <p:spPr>
          <a:xfrm>
            <a:off x="615228" y="878577"/>
            <a:ext cx="2396196" cy="65525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zh-TW" altLang="en-US" sz="3200" dirty="0">
                <a:latin typeface="ＭＳ ゴシック" panose="020B0609070205080204" pitchFamily="49" charset="-128"/>
                <a:ea typeface="ＭＳ ゴシック" panose="020B0609070205080204" pitchFamily="49" charset="-128"/>
              </a:rPr>
              <a:t>貯蓄型保険</a:t>
            </a:r>
            <a:r>
              <a:rPr lang="ja-JP" altLang="en-US" sz="3200" dirty="0">
                <a:latin typeface="ＭＳ ゴシック" panose="020B0609070205080204" pitchFamily="49" charset="-128"/>
                <a:ea typeface="ＭＳ ゴシック" panose="020B0609070205080204" pitchFamily="49" charset="-128"/>
              </a:rPr>
              <a:t>　　</a:t>
            </a:r>
            <a:endParaRPr lang="en-US" altLang="ja-JP" sz="3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75061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E67564-21F6-4117-B32F-916E08BE233E}"/>
              </a:ext>
            </a:extLst>
          </p:cNvPr>
          <p:cNvPicPr>
            <a:picLocks noChangeAspect="1"/>
          </p:cNvPicPr>
          <p:nvPr/>
        </p:nvPicPr>
        <p:blipFill>
          <a:blip r:embed="rId2"/>
          <a:stretch>
            <a:fillRect/>
          </a:stretch>
        </p:blipFill>
        <p:spPr>
          <a:xfrm>
            <a:off x="7867650" y="323789"/>
            <a:ext cx="1423122" cy="411956"/>
          </a:xfrm>
          <a:prstGeom prst="rect">
            <a:avLst/>
          </a:prstGeom>
        </p:spPr>
      </p:pic>
      <p:sp>
        <p:nvSpPr>
          <p:cNvPr id="7" name="テキスト ボックス 6">
            <a:extLst>
              <a:ext uri="{FF2B5EF4-FFF2-40B4-BE49-F238E27FC236}">
                <a16:creationId xmlns:a16="http://schemas.microsoft.com/office/drawing/2014/main" id="{EEE96058-CC7E-47EF-9FB9-3C532EF7CF9A}"/>
              </a:ext>
            </a:extLst>
          </p:cNvPr>
          <p:cNvSpPr txBox="1"/>
          <p:nvPr/>
        </p:nvSpPr>
        <p:spPr>
          <a:xfrm>
            <a:off x="615228" y="275054"/>
            <a:ext cx="5199881" cy="461665"/>
          </a:xfrm>
          <a:prstGeom prst="rect">
            <a:avLst/>
          </a:prstGeom>
          <a:noFill/>
        </p:spPr>
        <p:txBody>
          <a:bodyPr wrap="square" rtlCol="0">
            <a:spAutoFit/>
          </a:bodyPr>
          <a:lstStyle/>
          <a:p>
            <a:r>
              <a:rPr lang="ja-JP" altLang="en-US" sz="2400" dirty="0">
                <a:solidFill>
                  <a:srgbClr val="00B050"/>
                </a:solidFill>
                <a:latin typeface="HG創英角ｺﾞｼｯｸUB" panose="020B0909000000000000" pitchFamily="49" charset="-128"/>
                <a:ea typeface="HG創英角ｺﾞｼｯｸUB" panose="020B0909000000000000" pitchFamily="49" charset="-128"/>
              </a:rPr>
              <a:t>資産運用の種類</a:t>
            </a:r>
          </a:p>
        </p:txBody>
      </p:sp>
      <p:sp>
        <p:nvSpPr>
          <p:cNvPr id="6" name="正方形/長方形 5">
            <a:extLst>
              <a:ext uri="{FF2B5EF4-FFF2-40B4-BE49-F238E27FC236}">
                <a16:creationId xmlns:a16="http://schemas.microsoft.com/office/drawing/2014/main" id="{7E3DFCBA-DDC9-43C0-84BE-6C62BD59A27F}"/>
              </a:ext>
            </a:extLst>
          </p:cNvPr>
          <p:cNvSpPr/>
          <p:nvPr/>
        </p:nvSpPr>
        <p:spPr>
          <a:xfrm>
            <a:off x="420757" y="74568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10" name="字幕 9">
            <a:extLst>
              <a:ext uri="{FF2B5EF4-FFF2-40B4-BE49-F238E27FC236}">
                <a16:creationId xmlns:a16="http://schemas.microsoft.com/office/drawing/2014/main" id="{05505E42-DF89-4C7B-ADF4-426128287E77}"/>
              </a:ext>
            </a:extLst>
          </p:cNvPr>
          <p:cNvSpPr>
            <a:spLocks noGrp="1"/>
          </p:cNvSpPr>
          <p:nvPr>
            <p:ph type="subTitle" idx="1"/>
          </p:nvPr>
        </p:nvSpPr>
        <p:spPr>
          <a:xfrm>
            <a:off x="420757" y="1559442"/>
            <a:ext cx="9259644" cy="4822522"/>
          </a:xfrm>
        </p:spPr>
        <p:txBody>
          <a:bodyPr>
            <a:noAutofit/>
          </a:bodyPr>
          <a:lstStyle/>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概要</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・預け入れた証拠金の数倍の金額で為替取引を行い、為替差益を狙う方法</a:t>
            </a:r>
          </a:p>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メリット</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・少ない資金で大きなリターンを得られる可能性がある</a:t>
            </a:r>
          </a:p>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デメリット</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・短い時間で大きな損失が出るリスクがある</a:t>
            </a:r>
          </a:p>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こんな方におすすめ</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・為替取引による資産運用に興味のある方</a:t>
            </a:r>
          </a:p>
          <a:p>
            <a:pPr algn="l"/>
            <a:r>
              <a:rPr lang="ja-JP" altLang="en-US" sz="2000" dirty="0">
                <a:latin typeface="ＭＳ ゴシック" panose="020B0609070205080204" pitchFamily="49" charset="-128"/>
                <a:ea typeface="ＭＳ ゴシック" panose="020B0609070205080204" pitchFamily="49" charset="-128"/>
              </a:rPr>
              <a:t>   ・外貨預金より大きいリスクを許容でき、その分、大きなリターンを狙いた</a:t>
            </a:r>
            <a:endParaRPr lang="en-US" altLang="ja-JP" sz="2000" dirty="0">
              <a:latin typeface="ＭＳ ゴシック" panose="020B0609070205080204" pitchFamily="49" charset="-128"/>
              <a:ea typeface="ＭＳ ゴシック" panose="020B0609070205080204" pitchFamily="49" charset="-128"/>
            </a:endParaRPr>
          </a:p>
          <a:p>
            <a:pPr algn="l"/>
            <a:r>
              <a:rPr lang="en-US" altLang="ja-JP" sz="2000" dirty="0">
                <a:latin typeface="ＭＳ ゴシック" panose="020B0609070205080204" pitchFamily="49" charset="-128"/>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い方</a:t>
            </a:r>
          </a:p>
          <a:p>
            <a:pPr algn="l"/>
            <a:endParaRPr lang="ja-JP" altLang="en-US" sz="2000" dirty="0">
              <a:latin typeface="ＭＳ ゴシック" panose="020B0609070205080204" pitchFamily="49" charset="-128"/>
              <a:ea typeface="ＭＳ ゴシック" panose="020B0609070205080204" pitchFamily="49" charset="-128"/>
            </a:endParaRPr>
          </a:p>
        </p:txBody>
      </p:sp>
      <p:sp>
        <p:nvSpPr>
          <p:cNvPr id="3" name="スライド番号プレースホルダー 2">
            <a:extLst>
              <a:ext uri="{FF2B5EF4-FFF2-40B4-BE49-F238E27FC236}">
                <a16:creationId xmlns:a16="http://schemas.microsoft.com/office/drawing/2014/main" id="{00537E36-507E-41B5-A393-6983666D4594}"/>
              </a:ext>
            </a:extLst>
          </p:cNvPr>
          <p:cNvSpPr>
            <a:spLocks noGrp="1"/>
          </p:cNvSpPr>
          <p:nvPr>
            <p:ph type="sldNum" sz="quarter" idx="12"/>
          </p:nvPr>
        </p:nvSpPr>
        <p:spPr/>
        <p:txBody>
          <a:bodyPr/>
          <a:lstStyle/>
          <a:p>
            <a:fld id="{404B8C3E-821F-46CE-913E-DC994660BEC0}" type="slidenum">
              <a:rPr kumimoji="1" lang="ja-JP" altLang="en-US" smtClean="0"/>
              <a:t>18</a:t>
            </a:fld>
            <a:endParaRPr kumimoji="1" lang="ja-JP" altLang="en-US"/>
          </a:p>
        </p:txBody>
      </p:sp>
      <p:sp>
        <p:nvSpPr>
          <p:cNvPr id="9" name="タイトル 1">
            <a:extLst>
              <a:ext uri="{FF2B5EF4-FFF2-40B4-BE49-F238E27FC236}">
                <a16:creationId xmlns:a16="http://schemas.microsoft.com/office/drawing/2014/main" id="{E13BD497-FC86-4938-B7E4-9425B77993B0}"/>
              </a:ext>
            </a:extLst>
          </p:cNvPr>
          <p:cNvSpPr txBox="1">
            <a:spLocks/>
          </p:cNvSpPr>
          <p:nvPr/>
        </p:nvSpPr>
        <p:spPr>
          <a:xfrm>
            <a:off x="615228" y="878577"/>
            <a:ext cx="5199882" cy="65525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zh-TW" sz="3200" dirty="0">
                <a:latin typeface="ＭＳ ゴシック" panose="020B0609070205080204" pitchFamily="49" charset="-128"/>
                <a:ea typeface="ＭＳ ゴシック" panose="020B0609070205080204" pitchFamily="49" charset="-128"/>
              </a:rPr>
              <a:t>FX</a:t>
            </a:r>
            <a:r>
              <a:rPr lang="zh-TW" altLang="en-US" sz="3200" dirty="0">
                <a:latin typeface="ＭＳ ゴシック" panose="020B0609070205080204" pitchFamily="49" charset="-128"/>
                <a:ea typeface="ＭＳ ゴシック" panose="020B0609070205080204" pitchFamily="49" charset="-128"/>
              </a:rPr>
              <a:t>（外国為替証拠金取引）</a:t>
            </a:r>
            <a:endParaRPr lang="en-US" altLang="ja-JP" sz="3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6129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E67564-21F6-4117-B32F-916E08BE233E}"/>
              </a:ext>
            </a:extLst>
          </p:cNvPr>
          <p:cNvPicPr>
            <a:picLocks noChangeAspect="1"/>
          </p:cNvPicPr>
          <p:nvPr/>
        </p:nvPicPr>
        <p:blipFill>
          <a:blip r:embed="rId2"/>
          <a:stretch>
            <a:fillRect/>
          </a:stretch>
        </p:blipFill>
        <p:spPr>
          <a:xfrm>
            <a:off x="7867650" y="323789"/>
            <a:ext cx="1423122" cy="411956"/>
          </a:xfrm>
          <a:prstGeom prst="rect">
            <a:avLst/>
          </a:prstGeom>
        </p:spPr>
      </p:pic>
      <p:sp>
        <p:nvSpPr>
          <p:cNvPr id="7" name="テキスト ボックス 6">
            <a:extLst>
              <a:ext uri="{FF2B5EF4-FFF2-40B4-BE49-F238E27FC236}">
                <a16:creationId xmlns:a16="http://schemas.microsoft.com/office/drawing/2014/main" id="{EEE96058-CC7E-47EF-9FB9-3C532EF7CF9A}"/>
              </a:ext>
            </a:extLst>
          </p:cNvPr>
          <p:cNvSpPr txBox="1"/>
          <p:nvPr/>
        </p:nvSpPr>
        <p:spPr>
          <a:xfrm>
            <a:off x="615228" y="275054"/>
            <a:ext cx="5199881" cy="461665"/>
          </a:xfrm>
          <a:prstGeom prst="rect">
            <a:avLst/>
          </a:prstGeom>
          <a:noFill/>
        </p:spPr>
        <p:txBody>
          <a:bodyPr wrap="square" rtlCol="0">
            <a:spAutoFit/>
          </a:bodyPr>
          <a:lstStyle/>
          <a:p>
            <a:r>
              <a:rPr lang="ja-JP" altLang="en-US" sz="2400" dirty="0">
                <a:solidFill>
                  <a:srgbClr val="00B050"/>
                </a:solidFill>
                <a:latin typeface="HG創英角ｺﾞｼｯｸUB" panose="020B0909000000000000" pitchFamily="49" charset="-128"/>
                <a:ea typeface="HG創英角ｺﾞｼｯｸUB" panose="020B0909000000000000" pitchFamily="49" charset="-128"/>
              </a:rPr>
              <a:t>資産運用の種類</a:t>
            </a:r>
          </a:p>
        </p:txBody>
      </p:sp>
      <p:sp>
        <p:nvSpPr>
          <p:cNvPr id="6" name="正方形/長方形 5">
            <a:extLst>
              <a:ext uri="{FF2B5EF4-FFF2-40B4-BE49-F238E27FC236}">
                <a16:creationId xmlns:a16="http://schemas.microsoft.com/office/drawing/2014/main" id="{7E3DFCBA-DDC9-43C0-84BE-6C62BD59A27F}"/>
              </a:ext>
            </a:extLst>
          </p:cNvPr>
          <p:cNvSpPr/>
          <p:nvPr/>
        </p:nvSpPr>
        <p:spPr>
          <a:xfrm>
            <a:off x="420757" y="74568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10" name="字幕 9">
            <a:extLst>
              <a:ext uri="{FF2B5EF4-FFF2-40B4-BE49-F238E27FC236}">
                <a16:creationId xmlns:a16="http://schemas.microsoft.com/office/drawing/2014/main" id="{05505E42-DF89-4C7B-ADF4-426128287E77}"/>
              </a:ext>
            </a:extLst>
          </p:cNvPr>
          <p:cNvSpPr>
            <a:spLocks noGrp="1"/>
          </p:cNvSpPr>
          <p:nvPr>
            <p:ph type="subTitle" idx="1"/>
          </p:nvPr>
        </p:nvSpPr>
        <p:spPr>
          <a:xfrm>
            <a:off x="420757" y="1559442"/>
            <a:ext cx="9259644" cy="4822522"/>
          </a:xfrm>
        </p:spPr>
        <p:txBody>
          <a:bodyPr>
            <a:noAutofit/>
          </a:bodyPr>
          <a:lstStyle/>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概要</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・コイン・延べ棒等の金の現物、純金積立、投資信託等で金を購入し、蓄え</a:t>
            </a:r>
            <a:endParaRPr lang="en-US" altLang="ja-JP" sz="2000" dirty="0">
              <a:latin typeface="ＭＳ ゴシック" panose="020B0609070205080204" pitchFamily="49" charset="-128"/>
              <a:ea typeface="ＭＳ ゴシック" panose="020B0609070205080204" pitchFamily="49" charset="-128"/>
            </a:endParaRPr>
          </a:p>
          <a:p>
            <a:pPr algn="l"/>
            <a:r>
              <a:rPr lang="en-US" altLang="ja-JP" sz="2000" dirty="0">
                <a:latin typeface="ＭＳ ゴシック" panose="020B0609070205080204" pitchFamily="49" charset="-128"/>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る方法</a:t>
            </a:r>
          </a:p>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メリット</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・景気の影響を受けにくく、経済危機が起きても値崩れしにくい</a:t>
            </a:r>
          </a:p>
          <a:p>
            <a:pPr algn="l"/>
            <a:r>
              <a:rPr lang="ja-JP" altLang="en-US" sz="2000" dirty="0">
                <a:latin typeface="ＭＳ ゴシック" panose="020B0609070205080204" pitchFamily="49" charset="-128"/>
                <a:ea typeface="ＭＳ ゴシック" panose="020B0609070205080204" pitchFamily="49" charset="-128"/>
              </a:rPr>
              <a:t>   ・さまざまな投資方法から選べる</a:t>
            </a:r>
          </a:p>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デメリット</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・現物保管の場合、紛失や盗難リスクがある</a:t>
            </a:r>
          </a:p>
          <a:p>
            <a:pPr algn="l"/>
            <a:r>
              <a:rPr lang="ja-JP" altLang="en-US" sz="2000" dirty="0">
                <a:latin typeface="ＭＳ ゴシック" panose="020B0609070205080204" pitchFamily="49" charset="-128"/>
                <a:ea typeface="ＭＳ ゴシック" panose="020B0609070205080204" pitchFamily="49" charset="-128"/>
              </a:rPr>
              <a:t>   ・価格変動リスク、為替変動リスクがある</a:t>
            </a:r>
          </a:p>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こんな方におすすめ</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・現物資産とほかの資産運用を併用することで資産を分散させたい方</a:t>
            </a:r>
          </a:p>
          <a:p>
            <a:pPr algn="l"/>
            <a:endParaRPr lang="ja-JP" altLang="en-US" sz="2000" dirty="0">
              <a:latin typeface="ＭＳ ゴシック" panose="020B0609070205080204" pitchFamily="49" charset="-128"/>
              <a:ea typeface="ＭＳ ゴシック" panose="020B0609070205080204" pitchFamily="49" charset="-128"/>
            </a:endParaRPr>
          </a:p>
        </p:txBody>
      </p:sp>
      <p:sp>
        <p:nvSpPr>
          <p:cNvPr id="3" name="スライド番号プレースホルダー 2">
            <a:extLst>
              <a:ext uri="{FF2B5EF4-FFF2-40B4-BE49-F238E27FC236}">
                <a16:creationId xmlns:a16="http://schemas.microsoft.com/office/drawing/2014/main" id="{00537E36-507E-41B5-A393-6983666D4594}"/>
              </a:ext>
            </a:extLst>
          </p:cNvPr>
          <p:cNvSpPr>
            <a:spLocks noGrp="1"/>
          </p:cNvSpPr>
          <p:nvPr>
            <p:ph type="sldNum" sz="quarter" idx="12"/>
          </p:nvPr>
        </p:nvSpPr>
        <p:spPr/>
        <p:txBody>
          <a:bodyPr/>
          <a:lstStyle/>
          <a:p>
            <a:fld id="{404B8C3E-821F-46CE-913E-DC994660BEC0}" type="slidenum">
              <a:rPr kumimoji="1" lang="ja-JP" altLang="en-US" smtClean="0"/>
              <a:t>19</a:t>
            </a:fld>
            <a:endParaRPr kumimoji="1" lang="ja-JP" altLang="en-US"/>
          </a:p>
        </p:txBody>
      </p:sp>
      <p:sp>
        <p:nvSpPr>
          <p:cNvPr id="9" name="タイトル 1">
            <a:extLst>
              <a:ext uri="{FF2B5EF4-FFF2-40B4-BE49-F238E27FC236}">
                <a16:creationId xmlns:a16="http://schemas.microsoft.com/office/drawing/2014/main" id="{E13BD497-FC86-4938-B7E4-9425B77993B0}"/>
              </a:ext>
            </a:extLst>
          </p:cNvPr>
          <p:cNvSpPr txBox="1">
            <a:spLocks/>
          </p:cNvSpPr>
          <p:nvPr/>
        </p:nvSpPr>
        <p:spPr>
          <a:xfrm>
            <a:off x="615228" y="878577"/>
            <a:ext cx="4337772" cy="65525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ＭＳ ゴシック" panose="020B0609070205080204" pitchFamily="49" charset="-128"/>
                <a:ea typeface="ＭＳ ゴシック" panose="020B0609070205080204" pitchFamily="49" charset="-128"/>
              </a:rPr>
              <a:t>金投資</a:t>
            </a:r>
            <a:endParaRPr lang="en-US" altLang="ja-JP" sz="3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67627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DED232E2-AD32-44A2-B01E-0728ADAB8764}"/>
              </a:ext>
            </a:extLst>
          </p:cNvPr>
          <p:cNvSpPr txBox="1"/>
          <p:nvPr/>
        </p:nvSpPr>
        <p:spPr>
          <a:xfrm>
            <a:off x="280261" y="2524575"/>
            <a:ext cx="9345478" cy="830997"/>
          </a:xfrm>
          <a:prstGeom prst="rect">
            <a:avLst/>
          </a:prstGeom>
          <a:noFill/>
        </p:spPr>
        <p:txBody>
          <a:bodyPr wrap="square" rtlCol="0">
            <a:spAutoFit/>
          </a:bodyPr>
          <a:lstStyle/>
          <a:p>
            <a:pPr algn="ctr"/>
            <a:r>
              <a:rPr lang="ja-JP" altLang="en-US" sz="4800" dirty="0">
                <a:solidFill>
                  <a:srgbClr val="00B050"/>
                </a:solidFill>
                <a:latin typeface="HG創英角ｺﾞｼｯｸUB" panose="020B0909000000000000" pitchFamily="49" charset="-128"/>
                <a:ea typeface="HG創英角ｺﾞｼｯｸUB" panose="020B0909000000000000" pitchFamily="49" charset="-128"/>
              </a:rPr>
              <a:t>人生におけるお金の話</a:t>
            </a:r>
          </a:p>
        </p:txBody>
      </p:sp>
      <p:sp>
        <p:nvSpPr>
          <p:cNvPr id="4" name="スライド番号プレースホルダー 3">
            <a:extLst>
              <a:ext uri="{FF2B5EF4-FFF2-40B4-BE49-F238E27FC236}">
                <a16:creationId xmlns:a16="http://schemas.microsoft.com/office/drawing/2014/main" id="{A0F97FC9-8ED0-4C48-8DD6-B88F5B12E8DE}"/>
              </a:ext>
            </a:extLst>
          </p:cNvPr>
          <p:cNvSpPr>
            <a:spLocks noGrp="1"/>
          </p:cNvSpPr>
          <p:nvPr>
            <p:ph type="sldNum" sz="quarter" idx="12"/>
          </p:nvPr>
        </p:nvSpPr>
        <p:spPr>
          <a:xfrm>
            <a:off x="7677150" y="6369605"/>
            <a:ext cx="2228850" cy="365125"/>
          </a:xfrm>
        </p:spPr>
        <p:txBody>
          <a:bodyPr/>
          <a:lstStyle/>
          <a:p>
            <a:fld id="{404B8C3E-821F-46CE-913E-DC994660BEC0}" type="slidenum">
              <a:rPr kumimoji="1" lang="ja-JP" altLang="en-US" smtClean="0"/>
              <a:t>2</a:t>
            </a:fld>
            <a:endParaRPr kumimoji="1" lang="ja-JP" altLang="en-US"/>
          </a:p>
        </p:txBody>
      </p:sp>
    </p:spTree>
    <p:extLst>
      <p:ext uri="{BB962C8B-B14F-4D97-AF65-F5344CB8AC3E}">
        <p14:creationId xmlns:p14="http://schemas.microsoft.com/office/powerpoint/2010/main" val="509654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E67564-21F6-4117-B32F-916E08BE233E}"/>
              </a:ext>
            </a:extLst>
          </p:cNvPr>
          <p:cNvPicPr>
            <a:picLocks noChangeAspect="1"/>
          </p:cNvPicPr>
          <p:nvPr/>
        </p:nvPicPr>
        <p:blipFill>
          <a:blip r:embed="rId2"/>
          <a:stretch>
            <a:fillRect/>
          </a:stretch>
        </p:blipFill>
        <p:spPr>
          <a:xfrm>
            <a:off x="7867650" y="323789"/>
            <a:ext cx="1423122" cy="411956"/>
          </a:xfrm>
          <a:prstGeom prst="rect">
            <a:avLst/>
          </a:prstGeom>
        </p:spPr>
      </p:pic>
      <p:sp>
        <p:nvSpPr>
          <p:cNvPr id="7" name="テキスト ボックス 6">
            <a:extLst>
              <a:ext uri="{FF2B5EF4-FFF2-40B4-BE49-F238E27FC236}">
                <a16:creationId xmlns:a16="http://schemas.microsoft.com/office/drawing/2014/main" id="{EEE96058-CC7E-47EF-9FB9-3C532EF7CF9A}"/>
              </a:ext>
            </a:extLst>
          </p:cNvPr>
          <p:cNvSpPr txBox="1"/>
          <p:nvPr/>
        </p:nvSpPr>
        <p:spPr>
          <a:xfrm>
            <a:off x="615228" y="275054"/>
            <a:ext cx="5199881" cy="461665"/>
          </a:xfrm>
          <a:prstGeom prst="rect">
            <a:avLst/>
          </a:prstGeom>
          <a:noFill/>
        </p:spPr>
        <p:txBody>
          <a:bodyPr wrap="square" rtlCol="0">
            <a:spAutoFit/>
          </a:bodyPr>
          <a:lstStyle/>
          <a:p>
            <a:r>
              <a:rPr lang="ja-JP" altLang="en-US" sz="2400" dirty="0">
                <a:solidFill>
                  <a:srgbClr val="00B050"/>
                </a:solidFill>
                <a:latin typeface="HG創英角ｺﾞｼｯｸUB" panose="020B0909000000000000" pitchFamily="49" charset="-128"/>
                <a:ea typeface="HG創英角ｺﾞｼｯｸUB" panose="020B0909000000000000" pitchFamily="49" charset="-128"/>
              </a:rPr>
              <a:t>資産運用の種類</a:t>
            </a:r>
          </a:p>
        </p:txBody>
      </p:sp>
      <p:sp>
        <p:nvSpPr>
          <p:cNvPr id="6" name="正方形/長方形 5">
            <a:extLst>
              <a:ext uri="{FF2B5EF4-FFF2-40B4-BE49-F238E27FC236}">
                <a16:creationId xmlns:a16="http://schemas.microsoft.com/office/drawing/2014/main" id="{7E3DFCBA-DDC9-43C0-84BE-6C62BD59A27F}"/>
              </a:ext>
            </a:extLst>
          </p:cNvPr>
          <p:cNvSpPr/>
          <p:nvPr/>
        </p:nvSpPr>
        <p:spPr>
          <a:xfrm>
            <a:off x="420757" y="74568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10" name="字幕 9">
            <a:extLst>
              <a:ext uri="{FF2B5EF4-FFF2-40B4-BE49-F238E27FC236}">
                <a16:creationId xmlns:a16="http://schemas.microsoft.com/office/drawing/2014/main" id="{05505E42-DF89-4C7B-ADF4-426128287E77}"/>
              </a:ext>
            </a:extLst>
          </p:cNvPr>
          <p:cNvSpPr>
            <a:spLocks noGrp="1"/>
          </p:cNvSpPr>
          <p:nvPr>
            <p:ph type="subTitle" idx="1"/>
          </p:nvPr>
        </p:nvSpPr>
        <p:spPr>
          <a:xfrm>
            <a:off x="420757" y="1559442"/>
            <a:ext cx="9259644" cy="4822522"/>
          </a:xfrm>
        </p:spPr>
        <p:txBody>
          <a:bodyPr>
            <a:noAutofit/>
          </a:bodyPr>
          <a:lstStyle/>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概要</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・賃貸用の不動産物件を取得し、家賃収入を得る方法</a:t>
            </a:r>
          </a:p>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メリット</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・毎月一定額の家賃収入を得られる</a:t>
            </a:r>
          </a:p>
          <a:p>
            <a:pPr algn="l"/>
            <a:r>
              <a:rPr lang="ja-JP" altLang="en-US" sz="2000" dirty="0">
                <a:latin typeface="ＭＳ ゴシック" panose="020B0609070205080204" pitchFamily="49" charset="-128"/>
                <a:ea typeface="ＭＳ ゴシック" panose="020B0609070205080204" pitchFamily="49" charset="-128"/>
              </a:rPr>
              <a:t>   ・相続税の軽減効果が見込める</a:t>
            </a:r>
          </a:p>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デメリット</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・空室リスク、災害リスクがある</a:t>
            </a:r>
          </a:p>
          <a:p>
            <a:pPr algn="l"/>
            <a:r>
              <a:rPr lang="ja-JP" altLang="en-US" sz="2000" dirty="0">
                <a:latin typeface="ＭＳ ゴシック" panose="020B0609070205080204" pitchFamily="49" charset="-128"/>
                <a:ea typeface="ＭＳ ゴシック" panose="020B0609070205080204" pitchFamily="49" charset="-128"/>
              </a:rPr>
              <a:t>   ・融資が必要な場合がある</a:t>
            </a:r>
          </a:p>
          <a:p>
            <a:pPr algn="l"/>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こんな方におすすめ</a:t>
            </a:r>
            <a:r>
              <a:rPr lang="en-US" altLang="ja-JP" sz="2000" dirty="0">
                <a:latin typeface="ＭＳ ゴシック" panose="020B0609070205080204" pitchFamily="49" charset="-128"/>
                <a:ea typeface="ＭＳ ゴシック" panose="020B0609070205080204" pitchFamily="49" charset="-128"/>
              </a:rPr>
              <a:t>】</a:t>
            </a:r>
          </a:p>
          <a:p>
            <a:pPr algn="l"/>
            <a:r>
              <a:rPr lang="ja-JP" altLang="en-US" sz="2000" dirty="0">
                <a:latin typeface="ＭＳ ゴシック" panose="020B0609070205080204" pitchFamily="49" charset="-128"/>
                <a:ea typeface="ＭＳ ゴシック" panose="020B0609070205080204" pitchFamily="49" charset="-128"/>
              </a:rPr>
              <a:t>   ・定期収入を得られる資産運用を望む方</a:t>
            </a:r>
          </a:p>
          <a:p>
            <a:pPr algn="l"/>
            <a:r>
              <a:rPr lang="ja-JP" altLang="en-US" sz="2000" dirty="0">
                <a:latin typeface="ＭＳ ゴシック" panose="020B0609070205080204" pitchFamily="49" charset="-128"/>
                <a:ea typeface="ＭＳ ゴシック" panose="020B0609070205080204" pitchFamily="49" charset="-128"/>
              </a:rPr>
              <a:t>   ・事業的な要素のある資産運用でリターンを追求したい方</a:t>
            </a:r>
          </a:p>
          <a:p>
            <a:pPr algn="l"/>
            <a:r>
              <a:rPr lang="ja-JP" altLang="en-US" sz="2000" dirty="0">
                <a:latin typeface="ＭＳ ゴシック" panose="020B0609070205080204" pitchFamily="49" charset="-128"/>
                <a:ea typeface="ＭＳ ゴシック" panose="020B0609070205080204" pitchFamily="49" charset="-128"/>
              </a:rPr>
              <a:t>   ・現物投資を通じて自分で運営してみたい方</a:t>
            </a:r>
          </a:p>
          <a:p>
            <a:pPr algn="l"/>
            <a:endParaRPr lang="ja-JP" altLang="en-US" sz="2000" dirty="0">
              <a:latin typeface="ＭＳ ゴシック" panose="020B0609070205080204" pitchFamily="49" charset="-128"/>
              <a:ea typeface="ＭＳ ゴシック" panose="020B0609070205080204" pitchFamily="49" charset="-128"/>
            </a:endParaRPr>
          </a:p>
        </p:txBody>
      </p:sp>
      <p:sp>
        <p:nvSpPr>
          <p:cNvPr id="3" name="スライド番号プレースホルダー 2">
            <a:extLst>
              <a:ext uri="{FF2B5EF4-FFF2-40B4-BE49-F238E27FC236}">
                <a16:creationId xmlns:a16="http://schemas.microsoft.com/office/drawing/2014/main" id="{00537E36-507E-41B5-A393-6983666D4594}"/>
              </a:ext>
            </a:extLst>
          </p:cNvPr>
          <p:cNvSpPr>
            <a:spLocks noGrp="1"/>
          </p:cNvSpPr>
          <p:nvPr>
            <p:ph type="sldNum" sz="quarter" idx="12"/>
          </p:nvPr>
        </p:nvSpPr>
        <p:spPr/>
        <p:txBody>
          <a:bodyPr/>
          <a:lstStyle/>
          <a:p>
            <a:fld id="{404B8C3E-821F-46CE-913E-DC994660BEC0}" type="slidenum">
              <a:rPr kumimoji="1" lang="ja-JP" altLang="en-US" smtClean="0"/>
              <a:t>20</a:t>
            </a:fld>
            <a:endParaRPr kumimoji="1" lang="ja-JP" altLang="en-US"/>
          </a:p>
        </p:txBody>
      </p:sp>
      <p:sp>
        <p:nvSpPr>
          <p:cNvPr id="9" name="タイトル 1">
            <a:extLst>
              <a:ext uri="{FF2B5EF4-FFF2-40B4-BE49-F238E27FC236}">
                <a16:creationId xmlns:a16="http://schemas.microsoft.com/office/drawing/2014/main" id="{E13BD497-FC86-4938-B7E4-9425B77993B0}"/>
              </a:ext>
            </a:extLst>
          </p:cNvPr>
          <p:cNvSpPr txBox="1">
            <a:spLocks/>
          </p:cNvSpPr>
          <p:nvPr/>
        </p:nvSpPr>
        <p:spPr>
          <a:xfrm>
            <a:off x="615228" y="878577"/>
            <a:ext cx="4337772" cy="65525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ＭＳ ゴシック" panose="020B0609070205080204" pitchFamily="49" charset="-128"/>
                <a:ea typeface="ＭＳ ゴシック" panose="020B0609070205080204" pitchFamily="49" charset="-128"/>
              </a:rPr>
              <a:t>不動産投資</a:t>
            </a:r>
            <a:endParaRPr lang="en-US" altLang="ja-JP" sz="3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71795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E67564-21F6-4117-B32F-916E08BE233E}"/>
              </a:ext>
            </a:extLst>
          </p:cNvPr>
          <p:cNvPicPr>
            <a:picLocks noChangeAspect="1"/>
          </p:cNvPicPr>
          <p:nvPr/>
        </p:nvPicPr>
        <p:blipFill>
          <a:blip r:embed="rId2"/>
          <a:stretch>
            <a:fillRect/>
          </a:stretch>
        </p:blipFill>
        <p:spPr>
          <a:xfrm>
            <a:off x="7867650" y="323789"/>
            <a:ext cx="1423122" cy="411956"/>
          </a:xfrm>
          <a:prstGeom prst="rect">
            <a:avLst/>
          </a:prstGeom>
        </p:spPr>
      </p:pic>
      <p:sp>
        <p:nvSpPr>
          <p:cNvPr id="7" name="テキスト ボックス 6">
            <a:extLst>
              <a:ext uri="{FF2B5EF4-FFF2-40B4-BE49-F238E27FC236}">
                <a16:creationId xmlns:a16="http://schemas.microsoft.com/office/drawing/2014/main" id="{EEE96058-CC7E-47EF-9FB9-3C532EF7CF9A}"/>
              </a:ext>
            </a:extLst>
          </p:cNvPr>
          <p:cNvSpPr txBox="1"/>
          <p:nvPr/>
        </p:nvSpPr>
        <p:spPr>
          <a:xfrm>
            <a:off x="615228" y="275054"/>
            <a:ext cx="5199881" cy="461665"/>
          </a:xfrm>
          <a:prstGeom prst="rect">
            <a:avLst/>
          </a:prstGeom>
          <a:noFill/>
        </p:spPr>
        <p:txBody>
          <a:bodyPr wrap="square" rtlCol="0">
            <a:spAutoFit/>
          </a:bodyPr>
          <a:lstStyle/>
          <a:p>
            <a:r>
              <a:rPr lang="ja-JP" altLang="en-US" sz="2400" dirty="0">
                <a:solidFill>
                  <a:srgbClr val="00B050"/>
                </a:solidFill>
                <a:latin typeface="HG創英角ｺﾞｼｯｸUB" panose="020B0909000000000000" pitchFamily="49" charset="-128"/>
                <a:ea typeface="HG創英角ｺﾞｼｯｸUB" panose="020B0909000000000000" pitchFamily="49" charset="-128"/>
              </a:rPr>
              <a:t>資産運用の種類</a:t>
            </a:r>
          </a:p>
        </p:txBody>
      </p:sp>
      <p:sp>
        <p:nvSpPr>
          <p:cNvPr id="6" name="正方形/長方形 5">
            <a:extLst>
              <a:ext uri="{FF2B5EF4-FFF2-40B4-BE49-F238E27FC236}">
                <a16:creationId xmlns:a16="http://schemas.microsoft.com/office/drawing/2014/main" id="{7E3DFCBA-DDC9-43C0-84BE-6C62BD59A27F}"/>
              </a:ext>
            </a:extLst>
          </p:cNvPr>
          <p:cNvSpPr/>
          <p:nvPr/>
        </p:nvSpPr>
        <p:spPr>
          <a:xfrm>
            <a:off x="420757" y="74568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3" name="スライド番号プレースホルダー 2">
            <a:extLst>
              <a:ext uri="{FF2B5EF4-FFF2-40B4-BE49-F238E27FC236}">
                <a16:creationId xmlns:a16="http://schemas.microsoft.com/office/drawing/2014/main" id="{00537E36-507E-41B5-A393-6983666D4594}"/>
              </a:ext>
            </a:extLst>
          </p:cNvPr>
          <p:cNvSpPr>
            <a:spLocks noGrp="1"/>
          </p:cNvSpPr>
          <p:nvPr>
            <p:ph type="sldNum" sz="quarter" idx="12"/>
          </p:nvPr>
        </p:nvSpPr>
        <p:spPr/>
        <p:txBody>
          <a:bodyPr/>
          <a:lstStyle/>
          <a:p>
            <a:fld id="{404B8C3E-821F-46CE-913E-DC994660BEC0}" type="slidenum">
              <a:rPr kumimoji="1" lang="ja-JP" altLang="en-US" smtClean="0"/>
              <a:t>21</a:t>
            </a:fld>
            <a:endParaRPr kumimoji="1" lang="ja-JP" altLang="en-US"/>
          </a:p>
        </p:txBody>
      </p:sp>
      <p:sp>
        <p:nvSpPr>
          <p:cNvPr id="4" name="字幕 3">
            <a:extLst>
              <a:ext uri="{FF2B5EF4-FFF2-40B4-BE49-F238E27FC236}">
                <a16:creationId xmlns:a16="http://schemas.microsoft.com/office/drawing/2014/main" id="{5A6AED91-F761-38FE-FE55-319BF4C4FFF9}"/>
              </a:ext>
            </a:extLst>
          </p:cNvPr>
          <p:cNvSpPr>
            <a:spLocks noGrp="1"/>
          </p:cNvSpPr>
          <p:nvPr>
            <p:ph type="subTitle" idx="1"/>
          </p:nvPr>
        </p:nvSpPr>
        <p:spPr/>
        <p:txBody>
          <a:bodyPr/>
          <a:lstStyle/>
          <a:p>
            <a:endParaRPr lang="ja-JP" altLang="en-US"/>
          </a:p>
        </p:txBody>
      </p:sp>
      <p:pic>
        <p:nvPicPr>
          <p:cNvPr id="8" name="図 7">
            <a:extLst>
              <a:ext uri="{FF2B5EF4-FFF2-40B4-BE49-F238E27FC236}">
                <a16:creationId xmlns:a16="http://schemas.microsoft.com/office/drawing/2014/main" id="{8AFBB94B-3C03-571E-2018-681612698DF6}"/>
              </a:ext>
            </a:extLst>
          </p:cNvPr>
          <p:cNvPicPr>
            <a:picLocks noChangeAspect="1"/>
          </p:cNvPicPr>
          <p:nvPr/>
        </p:nvPicPr>
        <p:blipFill>
          <a:blip r:embed="rId3"/>
          <a:stretch>
            <a:fillRect/>
          </a:stretch>
        </p:blipFill>
        <p:spPr>
          <a:xfrm>
            <a:off x="235959" y="904044"/>
            <a:ext cx="9249971" cy="5452307"/>
          </a:xfrm>
          <a:prstGeom prst="rect">
            <a:avLst/>
          </a:prstGeom>
        </p:spPr>
      </p:pic>
    </p:spTree>
    <p:extLst>
      <p:ext uri="{BB962C8B-B14F-4D97-AF65-F5344CB8AC3E}">
        <p14:creationId xmlns:p14="http://schemas.microsoft.com/office/powerpoint/2010/main" val="3356421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a:extLst>
              <a:ext uri="{FF2B5EF4-FFF2-40B4-BE49-F238E27FC236}">
                <a16:creationId xmlns:a16="http://schemas.microsoft.com/office/drawing/2014/main" id="{D3719002-8D69-4ED9-8862-9C4915926C24}"/>
              </a:ext>
            </a:extLst>
          </p:cNvPr>
          <p:cNvPicPr>
            <a:picLocks noGrp="1" noChangeAspect="1"/>
          </p:cNvPicPr>
          <p:nvPr>
            <p:ph idx="1"/>
          </p:nvPr>
        </p:nvPicPr>
        <p:blipFill rotWithShape="1">
          <a:blip r:embed="rId2"/>
          <a:srcRect l="15759" t="29448" r="18259" b="33387"/>
          <a:stretch/>
        </p:blipFill>
        <p:spPr>
          <a:xfrm>
            <a:off x="109870" y="1145537"/>
            <a:ext cx="9686260" cy="5486400"/>
          </a:xfrm>
        </p:spPr>
      </p:pic>
      <p:sp>
        <p:nvSpPr>
          <p:cNvPr id="4" name="スライド番号プレースホルダー 3">
            <a:extLst>
              <a:ext uri="{FF2B5EF4-FFF2-40B4-BE49-F238E27FC236}">
                <a16:creationId xmlns:a16="http://schemas.microsoft.com/office/drawing/2014/main" id="{3A5471BA-008A-47D0-9B46-4823C5BFE138}"/>
              </a:ext>
            </a:extLst>
          </p:cNvPr>
          <p:cNvSpPr>
            <a:spLocks noGrp="1"/>
          </p:cNvSpPr>
          <p:nvPr>
            <p:ph type="sldNum" sz="quarter" idx="12"/>
          </p:nvPr>
        </p:nvSpPr>
        <p:spPr/>
        <p:txBody>
          <a:bodyPr/>
          <a:lstStyle/>
          <a:p>
            <a:fld id="{404B8C3E-821F-46CE-913E-DC994660BEC0}" type="slidenum">
              <a:rPr kumimoji="1" lang="ja-JP" altLang="en-US" smtClean="0"/>
              <a:t>22</a:t>
            </a:fld>
            <a:endParaRPr kumimoji="1" lang="ja-JP" altLang="en-US"/>
          </a:p>
        </p:txBody>
      </p:sp>
      <p:sp>
        <p:nvSpPr>
          <p:cNvPr id="7" name="正方形/長方形 6">
            <a:extLst>
              <a:ext uri="{FF2B5EF4-FFF2-40B4-BE49-F238E27FC236}">
                <a16:creationId xmlns:a16="http://schemas.microsoft.com/office/drawing/2014/main" id="{2830D8DE-63BF-4EDA-9E8F-4554C9925F5E}"/>
              </a:ext>
            </a:extLst>
          </p:cNvPr>
          <p:cNvSpPr/>
          <p:nvPr/>
        </p:nvSpPr>
        <p:spPr>
          <a:xfrm>
            <a:off x="399577" y="95685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pic>
        <p:nvPicPr>
          <p:cNvPr id="8" name="図 7">
            <a:extLst>
              <a:ext uri="{FF2B5EF4-FFF2-40B4-BE49-F238E27FC236}">
                <a16:creationId xmlns:a16="http://schemas.microsoft.com/office/drawing/2014/main" id="{ABBE66C6-E009-40B5-A955-1DCCA90FD8B1}"/>
              </a:ext>
            </a:extLst>
          </p:cNvPr>
          <p:cNvPicPr>
            <a:picLocks noChangeAspect="1"/>
          </p:cNvPicPr>
          <p:nvPr/>
        </p:nvPicPr>
        <p:blipFill>
          <a:blip r:embed="rId3"/>
          <a:stretch>
            <a:fillRect/>
          </a:stretch>
        </p:blipFill>
        <p:spPr>
          <a:xfrm>
            <a:off x="8034538" y="446955"/>
            <a:ext cx="1423122" cy="411956"/>
          </a:xfrm>
          <a:prstGeom prst="rect">
            <a:avLst/>
          </a:prstGeom>
        </p:spPr>
      </p:pic>
      <p:sp>
        <p:nvSpPr>
          <p:cNvPr id="9" name="タイトル 1">
            <a:extLst>
              <a:ext uri="{FF2B5EF4-FFF2-40B4-BE49-F238E27FC236}">
                <a16:creationId xmlns:a16="http://schemas.microsoft.com/office/drawing/2014/main" id="{95BABA18-DBC3-476C-A8B8-CDAF3244DB4E}"/>
              </a:ext>
            </a:extLst>
          </p:cNvPr>
          <p:cNvSpPr>
            <a:spLocks noGrp="1"/>
          </p:cNvSpPr>
          <p:nvPr>
            <p:ph type="title"/>
          </p:nvPr>
        </p:nvSpPr>
        <p:spPr>
          <a:xfrm>
            <a:off x="448340" y="160329"/>
            <a:ext cx="7432158" cy="985208"/>
          </a:xfrm>
        </p:spPr>
        <p:txBody>
          <a:bodyPr>
            <a:normAutofit/>
          </a:bodyPr>
          <a:lstStyle/>
          <a:p>
            <a:r>
              <a:rPr kumimoji="1" lang="en-US" altLang="ja-JP" sz="2200" dirty="0">
                <a:latin typeface="ＭＳ ゴシック" panose="020B0609070205080204" pitchFamily="49" charset="-128"/>
                <a:ea typeface="ＭＳ ゴシック" panose="020B0609070205080204" pitchFamily="49" charset="-128"/>
              </a:rPr>
              <a:t>1949</a:t>
            </a:r>
            <a:r>
              <a:rPr kumimoji="1" lang="ja-JP" altLang="en-US" sz="2200" dirty="0">
                <a:latin typeface="ＭＳ ゴシック" panose="020B0609070205080204" pitchFamily="49" charset="-128"/>
                <a:ea typeface="ＭＳ ゴシック" panose="020B0609070205080204" pitchFamily="49" charset="-128"/>
              </a:rPr>
              <a:t>年～</a:t>
            </a:r>
            <a:r>
              <a:rPr kumimoji="1" lang="en-US" altLang="ja-JP" sz="2200" dirty="0">
                <a:latin typeface="ＭＳ ゴシック" panose="020B0609070205080204" pitchFamily="49" charset="-128"/>
                <a:ea typeface="ＭＳ ゴシック" panose="020B0609070205080204" pitchFamily="49" charset="-128"/>
              </a:rPr>
              <a:t>2024</a:t>
            </a:r>
            <a:r>
              <a:rPr kumimoji="1" lang="ja-JP" altLang="en-US" sz="2200" dirty="0">
                <a:latin typeface="ＭＳ ゴシック" panose="020B0609070205080204" pitchFamily="49" charset="-128"/>
                <a:ea typeface="ＭＳ ゴシック" panose="020B0609070205080204" pitchFamily="49" charset="-128"/>
              </a:rPr>
              <a:t>年</a:t>
            </a:r>
            <a:r>
              <a:rPr kumimoji="1" lang="en-US" altLang="ja-JP" sz="2200" dirty="0">
                <a:latin typeface="ＭＳ ゴシック" panose="020B0609070205080204" pitchFamily="49" charset="-128"/>
                <a:ea typeface="ＭＳ ゴシック" panose="020B0609070205080204" pitchFamily="49" charset="-128"/>
              </a:rPr>
              <a:t>1</a:t>
            </a:r>
            <a:r>
              <a:rPr kumimoji="1" lang="ja-JP" altLang="en-US" sz="2200" dirty="0">
                <a:latin typeface="ＭＳ ゴシック" panose="020B0609070205080204" pitchFamily="49" charset="-128"/>
                <a:ea typeface="ＭＳ ゴシック" panose="020B0609070205080204" pitchFamily="49" charset="-128"/>
              </a:rPr>
              <a:t>月の</a:t>
            </a:r>
            <a:r>
              <a:rPr lang="ja-JP" altLang="en-US" sz="2200" b="1" i="0" dirty="0">
                <a:solidFill>
                  <a:srgbClr val="282828"/>
                </a:solidFill>
                <a:effectLst/>
                <a:latin typeface="ＭＳ ゴシック" panose="020B0609070205080204" pitchFamily="49" charset="-128"/>
                <a:ea typeface="ＭＳ ゴシック" panose="020B0609070205080204" pitchFamily="49" charset="-128"/>
              </a:rPr>
              <a:t>日経平均株価チャート</a:t>
            </a:r>
            <a:endParaRPr kumimoji="1" lang="ja-JP" altLang="en-US" sz="2200" dirty="0">
              <a:latin typeface="ＭＳ ゴシック" panose="020B0609070205080204" pitchFamily="49" charset="-128"/>
              <a:ea typeface="ＭＳ ゴシック" panose="020B0609070205080204" pitchFamily="49" charset="-128"/>
            </a:endParaRPr>
          </a:p>
        </p:txBody>
      </p:sp>
      <p:sp>
        <p:nvSpPr>
          <p:cNvPr id="2" name="楕円 1">
            <a:extLst>
              <a:ext uri="{FF2B5EF4-FFF2-40B4-BE49-F238E27FC236}">
                <a16:creationId xmlns:a16="http://schemas.microsoft.com/office/drawing/2014/main" id="{7B0AF6E5-7B0C-4285-96EA-CA6BAE3E4895}"/>
              </a:ext>
            </a:extLst>
          </p:cNvPr>
          <p:cNvSpPr/>
          <p:nvPr/>
        </p:nvSpPr>
        <p:spPr>
          <a:xfrm>
            <a:off x="4932163" y="1407381"/>
            <a:ext cx="1065474" cy="985208"/>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23F94A14-CEB6-4BC4-B231-DBFEA9124FED}"/>
              </a:ext>
            </a:extLst>
          </p:cNvPr>
          <p:cNvSpPr/>
          <p:nvPr/>
        </p:nvSpPr>
        <p:spPr>
          <a:xfrm>
            <a:off x="3593335" y="1572730"/>
            <a:ext cx="1338828" cy="369332"/>
          </a:xfrm>
          <a:prstGeom prst="rect">
            <a:avLst/>
          </a:prstGeom>
          <a:noFill/>
        </p:spPr>
        <p:txBody>
          <a:bodyPr wrap="none" lIns="91440" tIns="45720" rIns="91440" bIns="45720">
            <a:spAutoFit/>
          </a:bodyPr>
          <a:lstStyle/>
          <a:p>
            <a:pPr algn="ctr"/>
            <a:r>
              <a:rPr lang="ja-JP" altLang="en-US" dirty="0">
                <a:ln w="0"/>
                <a:effectLst>
                  <a:outerShdw blurRad="38100" dist="19050" dir="2700000" algn="tl" rotWithShape="0">
                    <a:schemeClr val="dk1">
                      <a:alpha val="40000"/>
                    </a:schemeClr>
                  </a:outerShdw>
                </a:effectLst>
              </a:rPr>
              <a:t>バブル景気</a:t>
            </a:r>
            <a:endParaRPr lang="ja-JP" altLang="en-US" b="0" cap="none" spc="0" dirty="0">
              <a:ln w="0"/>
              <a:solidFill>
                <a:schemeClr val="tx1"/>
              </a:solidFill>
              <a:effectLst>
                <a:outerShdw blurRad="38100" dist="19050" dir="2700000" algn="tl" rotWithShape="0">
                  <a:schemeClr val="dk1">
                    <a:alpha val="40000"/>
                  </a:schemeClr>
                </a:outerShdw>
              </a:effectLst>
            </a:endParaRPr>
          </a:p>
        </p:txBody>
      </p:sp>
      <p:sp>
        <p:nvSpPr>
          <p:cNvPr id="11" name="楕円 10">
            <a:extLst>
              <a:ext uri="{FF2B5EF4-FFF2-40B4-BE49-F238E27FC236}">
                <a16:creationId xmlns:a16="http://schemas.microsoft.com/office/drawing/2014/main" id="{0DE356AB-77CC-4A90-88DA-909AD04456A5}"/>
              </a:ext>
            </a:extLst>
          </p:cNvPr>
          <p:cNvSpPr/>
          <p:nvPr/>
        </p:nvSpPr>
        <p:spPr>
          <a:xfrm>
            <a:off x="7203882" y="3586038"/>
            <a:ext cx="739471" cy="657510"/>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B1E34731-D1D5-4000-92A9-BD73CD0D672A}"/>
              </a:ext>
            </a:extLst>
          </p:cNvPr>
          <p:cNvSpPr/>
          <p:nvPr/>
        </p:nvSpPr>
        <p:spPr>
          <a:xfrm>
            <a:off x="6421707" y="3219054"/>
            <a:ext cx="678807" cy="657510"/>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F18FADE9-1B60-4CCC-B4BB-42C4CDAD5799}"/>
              </a:ext>
            </a:extLst>
          </p:cNvPr>
          <p:cNvSpPr/>
          <p:nvPr/>
        </p:nvSpPr>
        <p:spPr>
          <a:xfrm>
            <a:off x="7100514" y="3056518"/>
            <a:ext cx="1883849" cy="430887"/>
          </a:xfrm>
          <a:prstGeom prst="rect">
            <a:avLst/>
          </a:prstGeom>
          <a:noFill/>
        </p:spPr>
        <p:txBody>
          <a:bodyPr wrap="none" lIns="91440" tIns="45720" rIns="91440" bIns="45720">
            <a:spAutoFit/>
          </a:bodyPr>
          <a:lstStyle/>
          <a:p>
            <a:r>
              <a:rPr lang="en-US" altLang="ja-JP" sz="1100" b="0" cap="none" spc="0" dirty="0">
                <a:ln w="0"/>
                <a:solidFill>
                  <a:schemeClr val="tx1"/>
                </a:solidFill>
                <a:effectLst>
                  <a:outerShdw blurRad="38100" dist="19050" dir="2700000" algn="tl" rotWithShape="0">
                    <a:schemeClr val="dk1">
                      <a:alpha val="40000"/>
                    </a:schemeClr>
                  </a:outerShdw>
                </a:effectLst>
              </a:rPr>
              <a:t>2007</a:t>
            </a:r>
            <a:r>
              <a:rPr lang="ja-JP" altLang="en-US" sz="1100" b="0" cap="none" spc="0" dirty="0">
                <a:ln w="0"/>
                <a:solidFill>
                  <a:schemeClr val="tx1"/>
                </a:solidFill>
                <a:effectLst>
                  <a:outerShdw blurRad="38100" dist="19050" dir="2700000" algn="tl" rotWithShape="0">
                    <a:schemeClr val="dk1">
                      <a:alpha val="40000"/>
                    </a:schemeClr>
                  </a:outerShdw>
                </a:effectLst>
              </a:rPr>
              <a:t>年サブプライムローン</a:t>
            </a:r>
            <a:endParaRPr lang="en-US" altLang="ja-JP" sz="1100" b="0" cap="none" spc="0" dirty="0">
              <a:ln w="0"/>
              <a:solidFill>
                <a:schemeClr val="tx1"/>
              </a:solidFill>
              <a:effectLst>
                <a:outerShdw blurRad="38100" dist="19050" dir="2700000" algn="tl" rotWithShape="0">
                  <a:schemeClr val="dk1">
                    <a:alpha val="40000"/>
                  </a:schemeClr>
                </a:outerShdw>
              </a:effectLst>
            </a:endParaRPr>
          </a:p>
          <a:p>
            <a:r>
              <a:rPr lang="en-US" altLang="ja-JP" sz="1100" b="0" cap="none" spc="0" dirty="0">
                <a:ln w="0"/>
                <a:solidFill>
                  <a:schemeClr val="tx1"/>
                </a:solidFill>
                <a:effectLst>
                  <a:outerShdw blurRad="38100" dist="19050" dir="2700000" algn="tl" rotWithShape="0">
                    <a:schemeClr val="dk1">
                      <a:alpha val="40000"/>
                    </a:schemeClr>
                  </a:outerShdw>
                </a:effectLst>
              </a:rPr>
              <a:t>2008</a:t>
            </a:r>
            <a:r>
              <a:rPr lang="ja-JP" altLang="en-US" sz="1100" b="0" cap="none" spc="0" dirty="0">
                <a:ln w="0"/>
                <a:solidFill>
                  <a:schemeClr val="tx1"/>
                </a:solidFill>
                <a:effectLst>
                  <a:outerShdw blurRad="38100" dist="19050" dir="2700000" algn="tl" rotWithShape="0">
                    <a:schemeClr val="dk1">
                      <a:alpha val="40000"/>
                    </a:schemeClr>
                  </a:outerShdw>
                </a:effectLst>
              </a:rPr>
              <a:t>年リーマンショック</a:t>
            </a:r>
          </a:p>
        </p:txBody>
      </p:sp>
      <p:sp>
        <p:nvSpPr>
          <p:cNvPr id="14" name="正方形/長方形 13">
            <a:extLst>
              <a:ext uri="{FF2B5EF4-FFF2-40B4-BE49-F238E27FC236}">
                <a16:creationId xmlns:a16="http://schemas.microsoft.com/office/drawing/2014/main" id="{68F2FAE0-86A7-4454-9216-8FDB335BFDC4}"/>
              </a:ext>
            </a:extLst>
          </p:cNvPr>
          <p:cNvSpPr/>
          <p:nvPr/>
        </p:nvSpPr>
        <p:spPr>
          <a:xfrm>
            <a:off x="6237568" y="2806725"/>
            <a:ext cx="1047083" cy="369332"/>
          </a:xfrm>
          <a:prstGeom prst="rect">
            <a:avLst/>
          </a:prstGeom>
          <a:noFill/>
        </p:spPr>
        <p:txBody>
          <a:bodyPr wrap="none" lIns="91440" tIns="45720" rIns="91440" bIns="45720">
            <a:spAutoFit/>
          </a:bodyPr>
          <a:lstStyle/>
          <a:p>
            <a:pPr algn="ctr"/>
            <a:r>
              <a:rPr lang="en-US" altLang="ja-JP" dirty="0">
                <a:ln w="0"/>
                <a:effectLst>
                  <a:outerShdw blurRad="38100" dist="19050" dir="2700000" algn="tl" rotWithShape="0">
                    <a:schemeClr val="dk1">
                      <a:alpha val="40000"/>
                    </a:schemeClr>
                  </a:outerShdw>
                </a:effectLst>
              </a:rPr>
              <a:t>IT</a:t>
            </a:r>
            <a:r>
              <a:rPr lang="ja-JP" altLang="en-US" dirty="0">
                <a:ln w="0"/>
                <a:effectLst>
                  <a:outerShdw blurRad="38100" dist="19050" dir="2700000" algn="tl" rotWithShape="0">
                    <a:schemeClr val="dk1">
                      <a:alpha val="40000"/>
                    </a:schemeClr>
                  </a:outerShdw>
                </a:effectLst>
              </a:rPr>
              <a:t>バブル</a:t>
            </a:r>
            <a:endParaRPr lang="ja-JP" altLang="en-US"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10831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A2729D-3749-4896-9F0C-E8158BCD45F9}"/>
              </a:ext>
            </a:extLst>
          </p:cNvPr>
          <p:cNvSpPr>
            <a:spLocks noGrp="1"/>
          </p:cNvSpPr>
          <p:nvPr>
            <p:ph type="title"/>
          </p:nvPr>
        </p:nvSpPr>
        <p:spPr>
          <a:xfrm>
            <a:off x="448340" y="160329"/>
            <a:ext cx="7432158" cy="985208"/>
          </a:xfrm>
        </p:spPr>
        <p:txBody>
          <a:bodyPr>
            <a:normAutofit/>
          </a:bodyPr>
          <a:lstStyle/>
          <a:p>
            <a:r>
              <a:rPr kumimoji="1" lang="en-US" altLang="ja-JP" sz="2200" dirty="0">
                <a:latin typeface="ＭＳ ゴシック" panose="020B0609070205080204" pitchFamily="49" charset="-128"/>
                <a:ea typeface="ＭＳ ゴシック" panose="020B0609070205080204" pitchFamily="49" charset="-128"/>
              </a:rPr>
              <a:t>1993</a:t>
            </a:r>
            <a:r>
              <a:rPr kumimoji="1" lang="ja-JP" altLang="en-US" sz="2200" dirty="0">
                <a:latin typeface="ＭＳ ゴシック" panose="020B0609070205080204" pitchFamily="49" charset="-128"/>
                <a:ea typeface="ＭＳ ゴシック" panose="020B0609070205080204" pitchFamily="49" charset="-128"/>
              </a:rPr>
              <a:t>年</a:t>
            </a:r>
            <a:r>
              <a:rPr kumimoji="1" lang="en-US" altLang="ja-JP" sz="2200" dirty="0">
                <a:latin typeface="ＭＳ ゴシック" panose="020B0609070205080204" pitchFamily="49" charset="-128"/>
                <a:ea typeface="ＭＳ ゴシック" panose="020B0609070205080204" pitchFamily="49" charset="-128"/>
              </a:rPr>
              <a:t>12</a:t>
            </a:r>
            <a:r>
              <a:rPr kumimoji="1" lang="ja-JP" altLang="en-US" sz="2200" dirty="0">
                <a:latin typeface="ＭＳ ゴシック" panose="020B0609070205080204" pitchFamily="49" charset="-128"/>
                <a:ea typeface="ＭＳ ゴシック" panose="020B0609070205080204" pitchFamily="49" charset="-128"/>
              </a:rPr>
              <a:t>月～</a:t>
            </a:r>
            <a:r>
              <a:rPr kumimoji="1" lang="en-US" altLang="ja-JP" sz="2200" dirty="0">
                <a:latin typeface="ＭＳ ゴシック" panose="020B0609070205080204" pitchFamily="49" charset="-128"/>
                <a:ea typeface="ＭＳ ゴシック" panose="020B0609070205080204" pitchFamily="49" charset="-128"/>
              </a:rPr>
              <a:t>2024</a:t>
            </a:r>
            <a:r>
              <a:rPr kumimoji="1" lang="ja-JP" altLang="en-US" sz="2200" dirty="0">
                <a:latin typeface="ＭＳ ゴシック" panose="020B0609070205080204" pitchFamily="49" charset="-128"/>
                <a:ea typeface="ＭＳ ゴシック" panose="020B0609070205080204" pitchFamily="49" charset="-128"/>
              </a:rPr>
              <a:t>年</a:t>
            </a:r>
            <a:r>
              <a:rPr kumimoji="1" lang="en-US" altLang="ja-JP" sz="2200" dirty="0">
                <a:latin typeface="ＭＳ ゴシック" panose="020B0609070205080204" pitchFamily="49" charset="-128"/>
                <a:ea typeface="ＭＳ ゴシック" panose="020B0609070205080204" pitchFamily="49" charset="-128"/>
              </a:rPr>
              <a:t>1</a:t>
            </a:r>
            <a:r>
              <a:rPr kumimoji="1" lang="ja-JP" altLang="en-US" sz="2200" dirty="0">
                <a:latin typeface="ＭＳ ゴシック" panose="020B0609070205080204" pitchFamily="49" charset="-128"/>
                <a:ea typeface="ＭＳ ゴシック" panose="020B0609070205080204" pitchFamily="49" charset="-128"/>
              </a:rPr>
              <a:t>月の</a:t>
            </a:r>
            <a:r>
              <a:rPr kumimoji="1" lang="en-US" altLang="ja-JP" sz="2200" dirty="0">
                <a:latin typeface="ＭＳ ゴシック" panose="020B0609070205080204" pitchFamily="49" charset="-128"/>
                <a:ea typeface="ＭＳ ゴシック" panose="020B0609070205080204" pitchFamily="49" charset="-128"/>
              </a:rPr>
              <a:t>30</a:t>
            </a:r>
            <a:r>
              <a:rPr lang="ja-JP" altLang="en-US" sz="2200" b="1" i="0" dirty="0">
                <a:solidFill>
                  <a:srgbClr val="282828"/>
                </a:solidFill>
                <a:effectLst/>
                <a:latin typeface="ＭＳ ゴシック" panose="020B0609070205080204" pitchFamily="49" charset="-128"/>
                <a:ea typeface="ＭＳ ゴシック" panose="020B0609070205080204" pitchFamily="49" charset="-128"/>
              </a:rPr>
              <a:t>年間の日経平均株価チャート</a:t>
            </a:r>
            <a:endParaRPr kumimoji="1" lang="ja-JP" altLang="en-US" sz="2200" dirty="0">
              <a:latin typeface="ＭＳ ゴシック" panose="020B0609070205080204" pitchFamily="49" charset="-128"/>
              <a:ea typeface="ＭＳ ゴシック" panose="020B0609070205080204" pitchFamily="49" charset="-128"/>
            </a:endParaRPr>
          </a:p>
        </p:txBody>
      </p:sp>
      <p:pic>
        <p:nvPicPr>
          <p:cNvPr id="6" name="コンテンツ プレースホルダー 5">
            <a:extLst>
              <a:ext uri="{FF2B5EF4-FFF2-40B4-BE49-F238E27FC236}">
                <a16:creationId xmlns:a16="http://schemas.microsoft.com/office/drawing/2014/main" id="{4E2B5004-1826-4CED-8D28-D6439290A557}"/>
              </a:ext>
            </a:extLst>
          </p:cNvPr>
          <p:cNvPicPr>
            <a:picLocks noGrp="1" noChangeAspect="1"/>
          </p:cNvPicPr>
          <p:nvPr>
            <p:ph idx="1"/>
          </p:nvPr>
        </p:nvPicPr>
        <p:blipFill rotWithShape="1">
          <a:blip r:embed="rId2"/>
          <a:srcRect l="13958" t="28539" r="31296" b="15445"/>
          <a:stretch/>
        </p:blipFill>
        <p:spPr>
          <a:xfrm>
            <a:off x="312316" y="1204193"/>
            <a:ext cx="9239693" cy="5228703"/>
          </a:xfrm>
        </p:spPr>
      </p:pic>
      <p:sp>
        <p:nvSpPr>
          <p:cNvPr id="4" name="スライド番号プレースホルダー 3">
            <a:extLst>
              <a:ext uri="{FF2B5EF4-FFF2-40B4-BE49-F238E27FC236}">
                <a16:creationId xmlns:a16="http://schemas.microsoft.com/office/drawing/2014/main" id="{287EF5F2-54CB-4B54-AD7F-BDDE2FA2D582}"/>
              </a:ext>
            </a:extLst>
          </p:cNvPr>
          <p:cNvSpPr>
            <a:spLocks noGrp="1"/>
          </p:cNvSpPr>
          <p:nvPr>
            <p:ph type="sldNum" sz="quarter" idx="12"/>
          </p:nvPr>
        </p:nvSpPr>
        <p:spPr/>
        <p:txBody>
          <a:bodyPr/>
          <a:lstStyle/>
          <a:p>
            <a:fld id="{404B8C3E-821F-46CE-913E-DC994660BEC0}" type="slidenum">
              <a:rPr kumimoji="1" lang="ja-JP" altLang="en-US" smtClean="0"/>
              <a:t>23</a:t>
            </a:fld>
            <a:endParaRPr kumimoji="1" lang="ja-JP" altLang="en-US"/>
          </a:p>
        </p:txBody>
      </p:sp>
      <p:pic>
        <p:nvPicPr>
          <p:cNvPr id="7" name="図 6">
            <a:extLst>
              <a:ext uri="{FF2B5EF4-FFF2-40B4-BE49-F238E27FC236}">
                <a16:creationId xmlns:a16="http://schemas.microsoft.com/office/drawing/2014/main" id="{6FEC5022-57AE-43F4-80C4-17BBCE31A803}"/>
              </a:ext>
            </a:extLst>
          </p:cNvPr>
          <p:cNvPicPr>
            <a:picLocks noChangeAspect="1"/>
          </p:cNvPicPr>
          <p:nvPr/>
        </p:nvPicPr>
        <p:blipFill>
          <a:blip r:embed="rId3"/>
          <a:stretch>
            <a:fillRect/>
          </a:stretch>
        </p:blipFill>
        <p:spPr>
          <a:xfrm>
            <a:off x="8034538" y="446955"/>
            <a:ext cx="1423122" cy="411956"/>
          </a:xfrm>
          <a:prstGeom prst="rect">
            <a:avLst/>
          </a:prstGeom>
        </p:spPr>
      </p:pic>
      <p:sp>
        <p:nvSpPr>
          <p:cNvPr id="8" name="正方形/長方形 7">
            <a:extLst>
              <a:ext uri="{FF2B5EF4-FFF2-40B4-BE49-F238E27FC236}">
                <a16:creationId xmlns:a16="http://schemas.microsoft.com/office/drawing/2014/main" id="{28F7ED04-D50D-4882-855B-D20E6C55CD2E}"/>
              </a:ext>
            </a:extLst>
          </p:cNvPr>
          <p:cNvSpPr/>
          <p:nvPr/>
        </p:nvSpPr>
        <p:spPr>
          <a:xfrm>
            <a:off x="399577" y="95685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Tree>
    <p:extLst>
      <p:ext uri="{BB962C8B-B14F-4D97-AF65-F5344CB8AC3E}">
        <p14:creationId xmlns:p14="http://schemas.microsoft.com/office/powerpoint/2010/main" val="2972215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1BAD44-4810-47B1-A9F6-BA45A2B4DACD}"/>
              </a:ext>
            </a:extLst>
          </p:cNvPr>
          <p:cNvSpPr>
            <a:spLocks noGrp="1"/>
          </p:cNvSpPr>
          <p:nvPr>
            <p:ph type="title"/>
          </p:nvPr>
        </p:nvSpPr>
        <p:spPr>
          <a:xfrm>
            <a:off x="457200" y="449434"/>
            <a:ext cx="8941981" cy="379907"/>
          </a:xfrm>
        </p:spPr>
        <p:txBody>
          <a:bodyPr>
            <a:noAutofit/>
          </a:bodyPr>
          <a:lstStyle/>
          <a:p>
            <a:r>
              <a:rPr kumimoji="1" lang="en-US" altLang="ja-JP" sz="3600" dirty="0"/>
              <a:t>【</a:t>
            </a:r>
            <a:r>
              <a:rPr kumimoji="1" lang="ja-JP" altLang="en-US" sz="3600" dirty="0"/>
              <a:t>参考</a:t>
            </a:r>
            <a:r>
              <a:rPr kumimoji="1" lang="en-US" altLang="ja-JP" sz="3600" dirty="0"/>
              <a:t>】</a:t>
            </a:r>
            <a:r>
              <a:rPr kumimoji="1" lang="ja-JP" altLang="en-US" sz="3600" dirty="0"/>
              <a:t>ナスダック・</a:t>
            </a:r>
            <a:r>
              <a:rPr kumimoji="1" lang="en-US" altLang="ja-JP" sz="3600" dirty="0"/>
              <a:t>NY</a:t>
            </a:r>
            <a:r>
              <a:rPr kumimoji="1" lang="ja-JP" altLang="en-US" sz="3600" dirty="0"/>
              <a:t>ダウチャート</a:t>
            </a:r>
          </a:p>
        </p:txBody>
      </p:sp>
      <p:sp>
        <p:nvSpPr>
          <p:cNvPr id="4" name="スライド番号プレースホルダー 3">
            <a:extLst>
              <a:ext uri="{FF2B5EF4-FFF2-40B4-BE49-F238E27FC236}">
                <a16:creationId xmlns:a16="http://schemas.microsoft.com/office/drawing/2014/main" id="{B57A205D-1925-4264-AB78-4B1B8E7B0971}"/>
              </a:ext>
            </a:extLst>
          </p:cNvPr>
          <p:cNvSpPr>
            <a:spLocks noGrp="1"/>
          </p:cNvSpPr>
          <p:nvPr>
            <p:ph type="sldNum" sz="quarter" idx="12"/>
          </p:nvPr>
        </p:nvSpPr>
        <p:spPr/>
        <p:txBody>
          <a:bodyPr/>
          <a:lstStyle/>
          <a:p>
            <a:fld id="{404B8C3E-821F-46CE-913E-DC994660BEC0}" type="slidenum">
              <a:rPr kumimoji="1" lang="ja-JP" altLang="en-US" smtClean="0"/>
              <a:t>24</a:t>
            </a:fld>
            <a:endParaRPr kumimoji="1" lang="ja-JP" altLang="en-US"/>
          </a:p>
        </p:txBody>
      </p:sp>
      <p:pic>
        <p:nvPicPr>
          <p:cNvPr id="12" name="図 11">
            <a:extLst>
              <a:ext uri="{FF2B5EF4-FFF2-40B4-BE49-F238E27FC236}">
                <a16:creationId xmlns:a16="http://schemas.microsoft.com/office/drawing/2014/main" id="{5CEA6B75-5238-42F1-B20E-6BC000B9CCD3}"/>
              </a:ext>
            </a:extLst>
          </p:cNvPr>
          <p:cNvPicPr>
            <a:picLocks noChangeAspect="1"/>
          </p:cNvPicPr>
          <p:nvPr/>
        </p:nvPicPr>
        <p:blipFill rotWithShape="1">
          <a:blip r:embed="rId2"/>
          <a:srcRect l="13838" t="8977" r="30277" b="36719"/>
          <a:stretch/>
        </p:blipFill>
        <p:spPr>
          <a:xfrm>
            <a:off x="246395" y="1026610"/>
            <a:ext cx="8826269" cy="2758582"/>
          </a:xfrm>
          <a:prstGeom prst="rect">
            <a:avLst/>
          </a:prstGeom>
        </p:spPr>
      </p:pic>
      <p:pic>
        <p:nvPicPr>
          <p:cNvPr id="5" name="図 4">
            <a:extLst>
              <a:ext uri="{FF2B5EF4-FFF2-40B4-BE49-F238E27FC236}">
                <a16:creationId xmlns:a16="http://schemas.microsoft.com/office/drawing/2014/main" id="{AF8C0E6F-236C-4CA5-9286-7D3DA930A627}"/>
              </a:ext>
            </a:extLst>
          </p:cNvPr>
          <p:cNvPicPr>
            <a:picLocks noChangeAspect="1"/>
          </p:cNvPicPr>
          <p:nvPr/>
        </p:nvPicPr>
        <p:blipFill rotWithShape="1">
          <a:blip r:embed="rId3"/>
          <a:srcRect l="14758" t="8358" r="30741" b="36671"/>
          <a:stretch/>
        </p:blipFill>
        <p:spPr>
          <a:xfrm>
            <a:off x="311888" y="3982460"/>
            <a:ext cx="8498959" cy="2637357"/>
          </a:xfrm>
          <a:prstGeom prst="rect">
            <a:avLst/>
          </a:prstGeom>
        </p:spPr>
      </p:pic>
    </p:spTree>
    <p:extLst>
      <p:ext uri="{BB962C8B-B14F-4D97-AF65-F5344CB8AC3E}">
        <p14:creationId xmlns:p14="http://schemas.microsoft.com/office/powerpoint/2010/main" val="409527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2945D3E-CE4C-4466-9F5D-4D1A5328452C}"/>
              </a:ext>
            </a:extLst>
          </p:cNvPr>
          <p:cNvSpPr>
            <a:spLocks noGrp="1"/>
          </p:cNvSpPr>
          <p:nvPr>
            <p:ph idx="1"/>
          </p:nvPr>
        </p:nvSpPr>
        <p:spPr>
          <a:xfrm>
            <a:off x="681039" y="829341"/>
            <a:ext cx="8661436" cy="5579225"/>
          </a:xfrm>
        </p:spPr>
        <p:txBody>
          <a:bodyPr>
            <a:normAutofit fontScale="47500" lnSpcReduction="20000"/>
          </a:bodyPr>
          <a:lstStyle/>
          <a:p>
            <a:pPr marL="0" indent="0">
              <a:buNone/>
            </a:pPr>
            <a:r>
              <a:rPr kumimoji="1" lang="en-US" altLang="ja-JP" dirty="0"/>
              <a:t>NY</a:t>
            </a:r>
            <a:r>
              <a:rPr kumimoji="1" lang="ja-JP" altLang="en-US" dirty="0"/>
              <a:t>ダウとは？</a:t>
            </a:r>
          </a:p>
          <a:p>
            <a:pPr marL="0" indent="0">
              <a:lnSpc>
                <a:spcPct val="120000"/>
              </a:lnSpc>
              <a:buNone/>
            </a:pPr>
            <a:r>
              <a:rPr kumimoji="1" lang="ja-JP" altLang="en-US" sz="1900" dirty="0"/>
              <a:t>米国指数の中で最も古い指数です。ナスダックやニューヨーク証券取引所に上場している代表的な</a:t>
            </a:r>
            <a:r>
              <a:rPr kumimoji="1" lang="en-US" altLang="ja-JP" sz="1900" dirty="0"/>
              <a:t>30</a:t>
            </a:r>
            <a:r>
              <a:rPr kumimoji="1" lang="ja-JP" altLang="en-US" sz="1900" dirty="0"/>
              <a:t>銘柄を抜き出し、平均を算出した株価指数です。主な代表銘柄は、マクドナルドやマイクロソフトなどがあります。</a:t>
            </a:r>
            <a:endParaRPr kumimoji="1" lang="en-US" altLang="ja-JP" sz="1900" dirty="0"/>
          </a:p>
          <a:p>
            <a:pPr marL="0" indent="0">
              <a:buNone/>
            </a:pPr>
            <a:endParaRPr kumimoji="1" lang="en-US" altLang="ja-JP" sz="1900" dirty="0"/>
          </a:p>
          <a:p>
            <a:pPr marL="0" indent="0">
              <a:buNone/>
            </a:pPr>
            <a:r>
              <a:rPr kumimoji="1" lang="en-US" altLang="ja-JP" dirty="0"/>
              <a:t>S&amp;P500</a:t>
            </a:r>
            <a:r>
              <a:rPr kumimoji="1" lang="ja-JP" altLang="en-US" dirty="0"/>
              <a:t>とは</a:t>
            </a:r>
          </a:p>
          <a:p>
            <a:pPr marL="0" indent="0">
              <a:lnSpc>
                <a:spcPct val="120000"/>
              </a:lnSpc>
              <a:buNone/>
            </a:pPr>
            <a:r>
              <a:rPr kumimoji="1" lang="ja-JP" altLang="en-US" sz="1900" dirty="0"/>
              <a:t>ニューヨーク証券取引所とナスダックに上場している代表的な</a:t>
            </a:r>
            <a:r>
              <a:rPr kumimoji="1" lang="en-US" altLang="ja-JP" sz="1900" dirty="0"/>
              <a:t>500</a:t>
            </a:r>
            <a:r>
              <a:rPr kumimoji="1" lang="ja-JP" altLang="en-US" sz="1900" dirty="0"/>
              <a:t>銘柄を抜き出し、浮動株調整後の時価総額加重平均し算出した株価指数です。時価総額や浮動株の比率など様々な条件によりスクリーニングされる構成銘柄となっているため、現在の勢いが最も強い企業で算出されています。また</a:t>
            </a:r>
            <a:r>
              <a:rPr kumimoji="1" lang="en-US" altLang="ja-JP" sz="1900" dirty="0"/>
              <a:t>500</a:t>
            </a:r>
            <a:r>
              <a:rPr kumimoji="1" lang="ja-JP" altLang="en-US" sz="1900" dirty="0"/>
              <a:t>銘柄もあるため、個別銘柄の影響を受けにくいという特徴もあります。</a:t>
            </a:r>
            <a:endParaRPr kumimoji="1" lang="en-US" altLang="ja-JP" sz="1900" dirty="0"/>
          </a:p>
          <a:p>
            <a:pPr marL="0" indent="0">
              <a:buNone/>
            </a:pPr>
            <a:endParaRPr kumimoji="1" lang="en-US" altLang="ja-JP" sz="1900" dirty="0"/>
          </a:p>
          <a:p>
            <a:pPr marL="0" indent="0">
              <a:buNone/>
            </a:pPr>
            <a:r>
              <a:rPr kumimoji="1" lang="ja-JP" altLang="en-US" dirty="0"/>
              <a:t>ナスダックとは？</a:t>
            </a:r>
            <a:endParaRPr kumimoji="1" lang="en-US" altLang="ja-JP" dirty="0"/>
          </a:p>
          <a:p>
            <a:pPr marL="0" indent="0">
              <a:lnSpc>
                <a:spcPct val="120000"/>
              </a:lnSpc>
              <a:buNone/>
            </a:pPr>
            <a:r>
              <a:rPr kumimoji="1" lang="ja-JP" altLang="en-US" sz="1900" dirty="0"/>
              <a:t>電子取引を専門とする証券取引所で、主にテクノロジー関連企業や成長産業企業の上場に特化しています。</a:t>
            </a:r>
            <a:r>
              <a:rPr kumimoji="1" lang="en-US" altLang="ja-JP" sz="1900" dirty="0"/>
              <a:t>GAFAM</a:t>
            </a:r>
            <a:r>
              <a:rPr kumimoji="1" lang="ja-JP" altLang="en-US" sz="1900" dirty="0"/>
              <a:t>（</a:t>
            </a:r>
            <a:r>
              <a:rPr kumimoji="1" lang="en-US" altLang="ja-JP" sz="1900" dirty="0"/>
              <a:t>Google</a:t>
            </a:r>
            <a:r>
              <a:rPr kumimoji="1" lang="ja-JP" altLang="en-US" sz="1900" dirty="0"/>
              <a:t>、</a:t>
            </a:r>
            <a:r>
              <a:rPr kumimoji="1" lang="en-US" altLang="ja-JP" sz="1900" dirty="0"/>
              <a:t>Apple</a:t>
            </a:r>
            <a:r>
              <a:rPr kumimoji="1" lang="ja-JP" altLang="en-US" sz="1900" dirty="0"/>
              <a:t>、</a:t>
            </a:r>
            <a:r>
              <a:rPr kumimoji="1" lang="en-US" altLang="ja-JP" sz="1900" dirty="0"/>
              <a:t>Facebook</a:t>
            </a:r>
            <a:r>
              <a:rPr kumimoji="1" lang="ja-JP" altLang="en-US" sz="1900" dirty="0"/>
              <a:t>、</a:t>
            </a:r>
            <a:r>
              <a:rPr kumimoji="1" lang="en-US" altLang="ja-JP" sz="1900" dirty="0"/>
              <a:t>Amazon</a:t>
            </a:r>
            <a:r>
              <a:rPr kumimoji="1" lang="ja-JP" altLang="en-US" sz="1900" dirty="0"/>
              <a:t>、</a:t>
            </a:r>
            <a:r>
              <a:rPr kumimoji="1" lang="en-US" altLang="ja-JP" sz="1900" dirty="0"/>
              <a:t>Microsoft</a:t>
            </a:r>
            <a:r>
              <a:rPr kumimoji="1" lang="ja-JP" altLang="en-US" sz="1900" dirty="0"/>
              <a:t>）などが構成銘柄として存在し、市場指数に大きな影響を与えています。　</a:t>
            </a:r>
            <a:r>
              <a:rPr kumimoji="1" lang="en-US" altLang="ja-JP" sz="1900" dirty="0"/>
              <a:t>GAFAM</a:t>
            </a:r>
            <a:r>
              <a:rPr kumimoji="1" lang="ja-JP" altLang="en-US" sz="1900" dirty="0"/>
              <a:t>（</a:t>
            </a:r>
            <a:r>
              <a:rPr kumimoji="1" lang="en-US" altLang="ja-JP" sz="1900" dirty="0"/>
              <a:t>Google</a:t>
            </a:r>
            <a:r>
              <a:rPr kumimoji="1" lang="ja-JP" altLang="en-US" sz="1900" dirty="0"/>
              <a:t>、</a:t>
            </a:r>
            <a:r>
              <a:rPr kumimoji="1" lang="en-US" altLang="ja-JP" sz="1900" dirty="0"/>
              <a:t>Apple</a:t>
            </a:r>
            <a:r>
              <a:rPr kumimoji="1" lang="ja-JP" altLang="en-US" sz="1900" dirty="0"/>
              <a:t>、</a:t>
            </a:r>
            <a:r>
              <a:rPr kumimoji="1" lang="en-US" altLang="ja-JP" sz="1900" dirty="0"/>
              <a:t>Facebook</a:t>
            </a:r>
            <a:r>
              <a:rPr kumimoji="1" lang="ja-JP" altLang="en-US" sz="1900" dirty="0"/>
              <a:t>、</a:t>
            </a:r>
            <a:r>
              <a:rPr kumimoji="1" lang="en-US" altLang="ja-JP" sz="1900" dirty="0"/>
              <a:t>Amazon</a:t>
            </a:r>
            <a:r>
              <a:rPr kumimoji="1" lang="ja-JP" altLang="en-US" sz="1900" dirty="0"/>
              <a:t>、</a:t>
            </a:r>
            <a:r>
              <a:rPr kumimoji="1" lang="en-US" altLang="ja-JP" sz="1900" dirty="0"/>
              <a:t>Microsoft</a:t>
            </a:r>
            <a:r>
              <a:rPr kumimoji="1" lang="ja-JP" altLang="en-US" sz="1900" dirty="0"/>
              <a:t>）などが構成銘柄として存在し、市場指数に大きな影響を与えています。そのためナスダック指数はテクノロジー業界や新興企業の健康状態を示す重要なバロメーターです。市場のトレンドを理解する際に、ナスダック指数は重要な情報源として利用されています</a:t>
            </a:r>
            <a:r>
              <a:rPr kumimoji="1" lang="ja-JP" altLang="en-US" sz="2200" dirty="0"/>
              <a:t>。</a:t>
            </a:r>
            <a:endParaRPr kumimoji="1" lang="en-US" altLang="ja-JP" sz="2200" dirty="0"/>
          </a:p>
          <a:p>
            <a:pPr marL="0" indent="0">
              <a:buNone/>
            </a:pPr>
            <a:r>
              <a:rPr kumimoji="1" lang="ja-JP" altLang="en-US" sz="2200" dirty="0"/>
              <a:t>　・ナスダック</a:t>
            </a:r>
            <a:r>
              <a:rPr kumimoji="1" lang="en-US" altLang="ja-JP" sz="2200" dirty="0"/>
              <a:t>100</a:t>
            </a:r>
            <a:r>
              <a:rPr kumimoji="1" lang="ja-JP" altLang="en-US" sz="2200" dirty="0"/>
              <a:t>指数</a:t>
            </a:r>
            <a:endParaRPr kumimoji="1" lang="en-US" altLang="ja-JP" sz="2200" dirty="0"/>
          </a:p>
          <a:p>
            <a:pPr marL="0" indent="0">
              <a:buNone/>
            </a:pPr>
            <a:r>
              <a:rPr kumimoji="1" lang="ja-JP" altLang="en-US" sz="2200" dirty="0"/>
              <a:t>　　ナスダックに上場している３，０００以上の企業の中から選出された１００の主要な非金融企業からなる指数です。</a:t>
            </a:r>
            <a:endParaRPr kumimoji="1" lang="en-US" altLang="ja-JP" sz="2200" dirty="0"/>
          </a:p>
          <a:p>
            <a:pPr marL="0" indent="0">
              <a:buNone/>
            </a:pPr>
            <a:r>
              <a:rPr lang="ja-JP" altLang="en-US" sz="2200" dirty="0"/>
              <a:t>　　</a:t>
            </a:r>
            <a:r>
              <a:rPr kumimoji="1" lang="ja-JP" altLang="en-US" sz="2200" dirty="0"/>
              <a:t>テクノロジー関連の企業を中心に構成されており、テクノロジー、インターネット、ソフトウェア、バイオテクノロ</a:t>
            </a:r>
            <a:endParaRPr kumimoji="1" lang="en-US" altLang="ja-JP" sz="2200" dirty="0"/>
          </a:p>
          <a:p>
            <a:pPr marL="0" indent="0">
              <a:buNone/>
            </a:pPr>
            <a:r>
              <a:rPr lang="ja-JP" altLang="en-US" sz="2200" dirty="0"/>
              <a:t>　　</a:t>
            </a:r>
            <a:r>
              <a:rPr kumimoji="1" lang="ja-JP" altLang="en-US" sz="2200" dirty="0"/>
              <a:t>ジーなどの分野で成功を収めている企業が多く含まれています。代表的な企業として、</a:t>
            </a:r>
            <a:r>
              <a:rPr kumimoji="1" lang="en-US" altLang="ja-JP" sz="2200" dirty="0"/>
              <a:t>Apple</a:t>
            </a:r>
            <a:r>
              <a:rPr kumimoji="1" lang="ja-JP" altLang="en-US" sz="2200" dirty="0"/>
              <a:t>、</a:t>
            </a:r>
            <a:r>
              <a:rPr kumimoji="1" lang="en-US" altLang="ja-JP" sz="2200" dirty="0"/>
              <a:t>Microsoft</a:t>
            </a:r>
            <a:r>
              <a:rPr kumimoji="1" lang="ja-JP" altLang="en-US" sz="2200" dirty="0"/>
              <a:t>、</a:t>
            </a:r>
            <a:r>
              <a:rPr kumimoji="1" lang="en-US" altLang="ja-JP" sz="2200" dirty="0"/>
              <a:t>Amazon</a:t>
            </a:r>
            <a:r>
              <a:rPr kumimoji="1" lang="ja-JP" altLang="en-US" sz="2200" dirty="0"/>
              <a:t>、</a:t>
            </a:r>
            <a:endParaRPr kumimoji="1" lang="en-US" altLang="ja-JP" sz="2200" dirty="0"/>
          </a:p>
          <a:p>
            <a:pPr marL="0" indent="0">
              <a:buNone/>
            </a:pPr>
            <a:r>
              <a:rPr lang="ja-JP" altLang="en-US" sz="2200" dirty="0"/>
              <a:t>　　</a:t>
            </a:r>
            <a:r>
              <a:rPr kumimoji="1" lang="en-US" altLang="ja-JP" sz="2200" dirty="0"/>
              <a:t>Facebook</a:t>
            </a:r>
            <a:r>
              <a:rPr kumimoji="1" lang="ja-JP" altLang="en-US" sz="2200" dirty="0"/>
              <a:t>（</a:t>
            </a:r>
            <a:r>
              <a:rPr kumimoji="1" lang="en-US" altLang="ja-JP" sz="2200" dirty="0"/>
              <a:t>Meta Platforms</a:t>
            </a:r>
            <a:r>
              <a:rPr kumimoji="1" lang="ja-JP" altLang="en-US" sz="2200" dirty="0"/>
              <a:t>）、</a:t>
            </a:r>
            <a:r>
              <a:rPr kumimoji="1" lang="en-US" altLang="ja-JP" sz="2200" dirty="0"/>
              <a:t>Alphabet</a:t>
            </a:r>
            <a:r>
              <a:rPr kumimoji="1" lang="ja-JP" altLang="en-US" sz="2200" dirty="0"/>
              <a:t>（</a:t>
            </a:r>
            <a:r>
              <a:rPr kumimoji="1" lang="en-US" altLang="ja-JP" sz="2200" dirty="0"/>
              <a:t>Google</a:t>
            </a:r>
            <a:r>
              <a:rPr kumimoji="1" lang="ja-JP" altLang="en-US" sz="2200" dirty="0"/>
              <a:t>の親会社）、</a:t>
            </a:r>
            <a:r>
              <a:rPr kumimoji="1" lang="en-US" altLang="ja-JP" sz="2200" dirty="0"/>
              <a:t>NVIDIA</a:t>
            </a:r>
            <a:r>
              <a:rPr kumimoji="1" lang="ja-JP" altLang="en-US" sz="2200" dirty="0"/>
              <a:t>、</a:t>
            </a:r>
            <a:r>
              <a:rPr kumimoji="1" lang="en-US" altLang="ja-JP" sz="2200" dirty="0"/>
              <a:t>Netflix</a:t>
            </a:r>
            <a:r>
              <a:rPr kumimoji="1" lang="ja-JP" altLang="en-US" sz="2200" dirty="0"/>
              <a:t>、</a:t>
            </a:r>
            <a:r>
              <a:rPr kumimoji="1" lang="en-US" altLang="ja-JP" sz="2200" dirty="0"/>
              <a:t>Tesla</a:t>
            </a:r>
            <a:r>
              <a:rPr kumimoji="1" lang="ja-JP" altLang="en-US" sz="2200" dirty="0"/>
              <a:t>などが挙げられます。</a:t>
            </a:r>
          </a:p>
          <a:p>
            <a:endParaRPr kumimoji="1" lang="ja-JP" altLang="en-US" sz="2200" dirty="0"/>
          </a:p>
          <a:p>
            <a:pPr marL="0" indent="0">
              <a:buNone/>
            </a:pPr>
            <a:r>
              <a:rPr kumimoji="1" lang="ja-JP" altLang="en-US" sz="2200" dirty="0"/>
              <a:t>　・ナスダック総合指数</a:t>
            </a:r>
            <a:endParaRPr kumimoji="1" lang="en-US" altLang="ja-JP" sz="2200" dirty="0"/>
          </a:p>
          <a:p>
            <a:pPr marL="0" indent="0">
              <a:buNone/>
            </a:pPr>
            <a:r>
              <a:rPr lang="ja-JP" altLang="en-US" sz="2200" dirty="0"/>
              <a:t>　　</a:t>
            </a:r>
            <a:r>
              <a:rPr kumimoji="1" lang="ja-JP" altLang="en-US" sz="2200" dirty="0"/>
              <a:t>ナスダックに上場しているすべての企業の株式を対象とした、広範な株価指数です。</a:t>
            </a:r>
            <a:endParaRPr kumimoji="1" lang="en-US" altLang="ja-JP" sz="2200" dirty="0"/>
          </a:p>
          <a:p>
            <a:pPr marL="0" indent="0">
              <a:buNone/>
            </a:pPr>
            <a:r>
              <a:rPr lang="ja-JP" altLang="en-US" sz="2200" dirty="0"/>
              <a:t>　　</a:t>
            </a:r>
            <a:r>
              <a:rPr kumimoji="1" lang="ja-JP" altLang="en-US" sz="2200" dirty="0"/>
              <a:t>ナスダック総合指数には、テクノロジー関連の企業をはじめとするさまざまな業界の企業が含まれており、その中には</a:t>
            </a:r>
            <a:endParaRPr kumimoji="1" lang="en-US" altLang="ja-JP" sz="2200" dirty="0"/>
          </a:p>
          <a:p>
            <a:pPr marL="0" indent="0">
              <a:buNone/>
            </a:pPr>
            <a:r>
              <a:rPr lang="ja-JP" altLang="en-US" sz="2200" dirty="0"/>
              <a:t>　　</a:t>
            </a:r>
            <a:r>
              <a:rPr kumimoji="1" lang="ja-JP" altLang="en-US" sz="2200" dirty="0"/>
              <a:t>成長株、中小企業、新興企業も含まれています。このため、ナスダック総合指数はさまざまなセクターをカバーし、市</a:t>
            </a:r>
            <a:endParaRPr kumimoji="1" lang="en-US" altLang="ja-JP" sz="2200" dirty="0"/>
          </a:p>
          <a:p>
            <a:pPr marL="0" indent="0">
              <a:buNone/>
            </a:pPr>
            <a:r>
              <a:rPr lang="ja-JP" altLang="en-US" sz="2200" dirty="0"/>
              <a:t>　　</a:t>
            </a:r>
            <a:r>
              <a:rPr kumimoji="1" lang="ja-JP" altLang="en-US" sz="2200" dirty="0"/>
              <a:t>場全体の健康状態や動向を示すための総合的な株価指数となっています。</a:t>
            </a:r>
          </a:p>
          <a:p>
            <a:endParaRPr kumimoji="1" lang="ja-JP" altLang="en-US" dirty="0"/>
          </a:p>
          <a:p>
            <a:endParaRPr kumimoji="1" lang="ja-JP" altLang="en-US" dirty="0"/>
          </a:p>
          <a:p>
            <a:endParaRPr kumimoji="1" lang="ja-JP" altLang="en-US" dirty="0"/>
          </a:p>
          <a:p>
            <a:endParaRPr kumimoji="1" lang="ja-JP" altLang="en-US" dirty="0"/>
          </a:p>
        </p:txBody>
      </p:sp>
      <p:sp>
        <p:nvSpPr>
          <p:cNvPr id="4" name="スライド番号プレースホルダー 3">
            <a:extLst>
              <a:ext uri="{FF2B5EF4-FFF2-40B4-BE49-F238E27FC236}">
                <a16:creationId xmlns:a16="http://schemas.microsoft.com/office/drawing/2014/main" id="{3AECDD58-9E67-4F02-AF9A-0B60671418DE}"/>
              </a:ext>
            </a:extLst>
          </p:cNvPr>
          <p:cNvSpPr>
            <a:spLocks noGrp="1"/>
          </p:cNvSpPr>
          <p:nvPr>
            <p:ph type="sldNum" sz="quarter" idx="12"/>
          </p:nvPr>
        </p:nvSpPr>
        <p:spPr/>
        <p:txBody>
          <a:bodyPr/>
          <a:lstStyle/>
          <a:p>
            <a:fld id="{404B8C3E-821F-46CE-913E-DC994660BEC0}" type="slidenum">
              <a:rPr kumimoji="1" lang="ja-JP" altLang="en-US" smtClean="0"/>
              <a:t>25</a:t>
            </a:fld>
            <a:endParaRPr kumimoji="1" lang="ja-JP" altLang="en-US"/>
          </a:p>
        </p:txBody>
      </p:sp>
      <p:sp>
        <p:nvSpPr>
          <p:cNvPr id="5" name="タイトル 1">
            <a:extLst>
              <a:ext uri="{FF2B5EF4-FFF2-40B4-BE49-F238E27FC236}">
                <a16:creationId xmlns:a16="http://schemas.microsoft.com/office/drawing/2014/main" id="{8BD418D9-018B-4262-AF62-B97C96CD03B5}"/>
              </a:ext>
            </a:extLst>
          </p:cNvPr>
          <p:cNvSpPr>
            <a:spLocks noGrp="1"/>
          </p:cNvSpPr>
          <p:nvPr>
            <p:ph type="title"/>
          </p:nvPr>
        </p:nvSpPr>
        <p:spPr>
          <a:xfrm>
            <a:off x="457201" y="449434"/>
            <a:ext cx="2165498" cy="379907"/>
          </a:xfrm>
        </p:spPr>
        <p:txBody>
          <a:bodyPr>
            <a:noAutofit/>
          </a:bodyPr>
          <a:lstStyle/>
          <a:p>
            <a:r>
              <a:rPr kumimoji="1" lang="en-US" altLang="ja-JP" sz="1800" dirty="0"/>
              <a:t>【</a:t>
            </a:r>
            <a:r>
              <a:rPr kumimoji="1" lang="ja-JP" altLang="en-US" sz="1800" dirty="0"/>
              <a:t>参考</a:t>
            </a:r>
            <a:r>
              <a:rPr kumimoji="1" lang="en-US" altLang="ja-JP" sz="1800" dirty="0"/>
              <a:t>】</a:t>
            </a:r>
            <a:endParaRPr kumimoji="1" lang="ja-JP" altLang="en-US" sz="1800" dirty="0"/>
          </a:p>
        </p:txBody>
      </p:sp>
    </p:spTree>
    <p:extLst>
      <p:ext uri="{BB962C8B-B14F-4D97-AF65-F5344CB8AC3E}">
        <p14:creationId xmlns:p14="http://schemas.microsoft.com/office/powerpoint/2010/main" val="490838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DED232E2-AD32-44A2-B01E-0728ADAB8764}"/>
              </a:ext>
            </a:extLst>
          </p:cNvPr>
          <p:cNvSpPr txBox="1"/>
          <p:nvPr/>
        </p:nvSpPr>
        <p:spPr>
          <a:xfrm>
            <a:off x="376165" y="2769242"/>
            <a:ext cx="8885446" cy="646331"/>
          </a:xfrm>
          <a:prstGeom prst="rect">
            <a:avLst/>
          </a:prstGeom>
          <a:noFill/>
        </p:spPr>
        <p:txBody>
          <a:bodyPr wrap="square" rtlCol="0">
            <a:spAutoFit/>
          </a:bodyPr>
          <a:lstStyle/>
          <a:p>
            <a:pPr algn="ctr"/>
            <a:r>
              <a:rPr lang="ja-JP" altLang="en-US" sz="3200" dirty="0">
                <a:solidFill>
                  <a:srgbClr val="00B050"/>
                </a:solidFill>
                <a:latin typeface="HG創英角ｺﾞｼｯｸUB" panose="020B0909000000000000" pitchFamily="49" charset="-128"/>
                <a:ea typeface="HG創英角ｺﾞｼｯｸUB" panose="020B0909000000000000" pitchFamily="49" charset="-128"/>
              </a:rPr>
              <a:t>ＮＩＳＡ</a:t>
            </a:r>
            <a:r>
              <a:rPr lang="ja-JP" altLang="en-US" sz="3600" dirty="0">
                <a:solidFill>
                  <a:srgbClr val="00B050"/>
                </a:solidFill>
                <a:latin typeface="HG創英角ｺﾞｼｯｸUB" panose="020B0909000000000000" pitchFamily="49" charset="-128"/>
                <a:ea typeface="HG創英角ｺﾞｼｯｸUB" panose="020B0909000000000000" pitchFamily="49" charset="-128"/>
              </a:rPr>
              <a:t>とｉＤｅＣｏ</a:t>
            </a:r>
          </a:p>
        </p:txBody>
      </p:sp>
      <p:sp>
        <p:nvSpPr>
          <p:cNvPr id="4" name="スライド番号プレースホルダー 3">
            <a:extLst>
              <a:ext uri="{FF2B5EF4-FFF2-40B4-BE49-F238E27FC236}">
                <a16:creationId xmlns:a16="http://schemas.microsoft.com/office/drawing/2014/main" id="{A0F97FC9-8ED0-4C48-8DD6-B88F5B12E8DE}"/>
              </a:ext>
            </a:extLst>
          </p:cNvPr>
          <p:cNvSpPr>
            <a:spLocks noGrp="1"/>
          </p:cNvSpPr>
          <p:nvPr>
            <p:ph type="sldNum" sz="quarter" idx="12"/>
          </p:nvPr>
        </p:nvSpPr>
        <p:spPr>
          <a:xfrm>
            <a:off x="7677150" y="6369605"/>
            <a:ext cx="2228850" cy="365125"/>
          </a:xfrm>
        </p:spPr>
        <p:txBody>
          <a:bodyPr/>
          <a:lstStyle/>
          <a:p>
            <a:fld id="{404B8C3E-821F-46CE-913E-DC994660BEC0}" type="slidenum">
              <a:rPr kumimoji="1" lang="ja-JP" altLang="en-US" smtClean="0"/>
              <a:t>26</a:t>
            </a:fld>
            <a:endParaRPr kumimoji="1" lang="ja-JP" altLang="en-US"/>
          </a:p>
        </p:txBody>
      </p:sp>
    </p:spTree>
    <p:extLst>
      <p:ext uri="{BB962C8B-B14F-4D97-AF65-F5344CB8AC3E}">
        <p14:creationId xmlns:p14="http://schemas.microsoft.com/office/powerpoint/2010/main" val="959194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E67564-21F6-4117-B32F-916E08BE233E}"/>
              </a:ext>
            </a:extLst>
          </p:cNvPr>
          <p:cNvPicPr>
            <a:picLocks noChangeAspect="1"/>
          </p:cNvPicPr>
          <p:nvPr/>
        </p:nvPicPr>
        <p:blipFill>
          <a:blip r:embed="rId2"/>
          <a:stretch>
            <a:fillRect/>
          </a:stretch>
        </p:blipFill>
        <p:spPr>
          <a:xfrm>
            <a:off x="7867650" y="323789"/>
            <a:ext cx="1423122" cy="411956"/>
          </a:xfrm>
          <a:prstGeom prst="rect">
            <a:avLst/>
          </a:prstGeom>
        </p:spPr>
      </p:pic>
      <p:sp>
        <p:nvSpPr>
          <p:cNvPr id="7" name="テキスト ボックス 6">
            <a:extLst>
              <a:ext uri="{FF2B5EF4-FFF2-40B4-BE49-F238E27FC236}">
                <a16:creationId xmlns:a16="http://schemas.microsoft.com/office/drawing/2014/main" id="{EEE96058-CC7E-47EF-9FB9-3C532EF7CF9A}"/>
              </a:ext>
            </a:extLst>
          </p:cNvPr>
          <p:cNvSpPr txBox="1"/>
          <p:nvPr/>
        </p:nvSpPr>
        <p:spPr>
          <a:xfrm>
            <a:off x="615228" y="275054"/>
            <a:ext cx="5199881" cy="461665"/>
          </a:xfrm>
          <a:prstGeom prst="rect">
            <a:avLst/>
          </a:prstGeom>
          <a:noFill/>
        </p:spPr>
        <p:txBody>
          <a:bodyPr wrap="square" rtlCol="0">
            <a:spAutoFit/>
          </a:bodyPr>
          <a:lstStyle/>
          <a:p>
            <a:r>
              <a:rPr lang="ja-JP" altLang="en-US" sz="2400" dirty="0">
                <a:solidFill>
                  <a:srgbClr val="00B050"/>
                </a:solidFill>
                <a:latin typeface="HG創英角ｺﾞｼｯｸUB" panose="020B0909000000000000" pitchFamily="49" charset="-128"/>
                <a:ea typeface="HG創英角ｺﾞｼｯｸUB" panose="020B0909000000000000" pitchFamily="49" charset="-128"/>
              </a:rPr>
              <a:t>ＮＩＳＡとは</a:t>
            </a:r>
          </a:p>
        </p:txBody>
      </p:sp>
      <p:sp>
        <p:nvSpPr>
          <p:cNvPr id="6" name="正方形/長方形 5">
            <a:extLst>
              <a:ext uri="{FF2B5EF4-FFF2-40B4-BE49-F238E27FC236}">
                <a16:creationId xmlns:a16="http://schemas.microsoft.com/office/drawing/2014/main" id="{7E3DFCBA-DDC9-43C0-84BE-6C62BD59A27F}"/>
              </a:ext>
            </a:extLst>
          </p:cNvPr>
          <p:cNvSpPr/>
          <p:nvPr/>
        </p:nvSpPr>
        <p:spPr>
          <a:xfrm>
            <a:off x="420757" y="74568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10" name="字幕 9">
            <a:extLst>
              <a:ext uri="{FF2B5EF4-FFF2-40B4-BE49-F238E27FC236}">
                <a16:creationId xmlns:a16="http://schemas.microsoft.com/office/drawing/2014/main" id="{05505E42-DF89-4C7B-ADF4-426128287E77}"/>
              </a:ext>
            </a:extLst>
          </p:cNvPr>
          <p:cNvSpPr>
            <a:spLocks noGrp="1"/>
          </p:cNvSpPr>
          <p:nvPr>
            <p:ph type="subTitle" idx="1"/>
          </p:nvPr>
        </p:nvSpPr>
        <p:spPr>
          <a:xfrm>
            <a:off x="517649" y="2307574"/>
            <a:ext cx="8870701" cy="4048777"/>
          </a:xfrm>
        </p:spPr>
        <p:txBody>
          <a:bodyPr>
            <a:noAutofit/>
          </a:bodyPr>
          <a:lstStyle/>
          <a:p>
            <a:pPr algn="l"/>
            <a:r>
              <a:rPr lang="ja-JP" altLang="en-US" dirty="0">
                <a:latin typeface="ＭＳ ゴシック" panose="020B0609070205080204" pitchFamily="49" charset="-128"/>
                <a:ea typeface="ＭＳ ゴシック" panose="020B0609070205080204" pitchFamily="49" charset="-128"/>
              </a:rPr>
              <a:t>ポイント</a:t>
            </a:r>
            <a:endParaRPr lang="en-US" altLang="ja-JP" dirty="0">
              <a:latin typeface="ＭＳ ゴシック" panose="020B0609070205080204" pitchFamily="49" charset="-128"/>
              <a:ea typeface="ＭＳ ゴシック" panose="020B0609070205080204" pitchFamily="49" charset="-128"/>
            </a:endParaRPr>
          </a:p>
          <a:p>
            <a:pPr algn="l">
              <a:buFont typeface="Arial" panose="020B0604020202020204" pitchFamily="34" charset="0"/>
              <a:buChar char="•"/>
            </a:pPr>
            <a:r>
              <a:rPr lang="ja-JP" altLang="en-US" dirty="0">
                <a:solidFill>
                  <a:srgbClr val="333333"/>
                </a:solidFill>
                <a:latin typeface="ＭＳ ゴシック" panose="020B0609070205080204" pitchFamily="49" charset="-128"/>
                <a:ea typeface="ＭＳ ゴシック" panose="020B0609070205080204" pitchFamily="49" charset="-128"/>
              </a:rPr>
              <a:t>口非課税保有期間の</a:t>
            </a:r>
            <a:r>
              <a:rPr lang="ja-JP" altLang="en-US" b="1" dirty="0">
                <a:solidFill>
                  <a:srgbClr val="333333"/>
                </a:solidFill>
                <a:latin typeface="ＭＳ ゴシック" panose="020B0609070205080204" pitchFamily="49" charset="-128"/>
                <a:ea typeface="ＭＳ ゴシック" panose="020B0609070205080204" pitchFamily="49" charset="-128"/>
              </a:rPr>
              <a:t>無期限化</a:t>
            </a:r>
            <a:endParaRPr lang="ja-JP" altLang="en-US" dirty="0">
              <a:solidFill>
                <a:srgbClr val="333333"/>
              </a:solidFill>
              <a:latin typeface="ＭＳ ゴシック" panose="020B0609070205080204" pitchFamily="49" charset="-128"/>
              <a:ea typeface="ＭＳ ゴシック" panose="020B0609070205080204" pitchFamily="49" charset="-128"/>
            </a:endParaRPr>
          </a:p>
          <a:p>
            <a:pPr algn="l">
              <a:buFont typeface="Arial" panose="020B0604020202020204" pitchFamily="34" charset="0"/>
              <a:buChar char="•"/>
            </a:pPr>
            <a:r>
              <a:rPr lang="ja-JP" altLang="en-US" b="0" i="0" dirty="0">
                <a:solidFill>
                  <a:srgbClr val="333333"/>
                </a:solidFill>
                <a:effectLst/>
                <a:latin typeface="ＭＳ ゴシック" panose="020B0609070205080204" pitchFamily="49" charset="-128"/>
                <a:ea typeface="ＭＳ ゴシック" panose="020B0609070205080204" pitchFamily="49" charset="-128"/>
              </a:rPr>
              <a:t>座開設期間の</a:t>
            </a:r>
            <a:r>
              <a:rPr lang="ja-JP" altLang="en-US" b="1" i="0" dirty="0">
                <a:solidFill>
                  <a:srgbClr val="333333"/>
                </a:solidFill>
                <a:effectLst/>
                <a:latin typeface="ＭＳ ゴシック" panose="020B0609070205080204" pitchFamily="49" charset="-128"/>
                <a:ea typeface="ＭＳ ゴシック" panose="020B0609070205080204" pitchFamily="49" charset="-128"/>
              </a:rPr>
              <a:t>恒久化</a:t>
            </a:r>
            <a:endParaRPr lang="ja-JP" altLang="en-US" b="0" i="0" dirty="0">
              <a:solidFill>
                <a:srgbClr val="333333"/>
              </a:solidFill>
              <a:effectLst/>
              <a:latin typeface="ＭＳ ゴシック" panose="020B0609070205080204" pitchFamily="49" charset="-128"/>
              <a:ea typeface="ＭＳ ゴシック" panose="020B0609070205080204" pitchFamily="49" charset="-128"/>
            </a:endParaRPr>
          </a:p>
          <a:p>
            <a:pPr algn="l">
              <a:buFont typeface="Arial" panose="020B0604020202020204" pitchFamily="34" charset="0"/>
              <a:buChar char="•"/>
            </a:pPr>
            <a:r>
              <a:rPr lang="ja-JP" altLang="en-US" b="0" i="0" dirty="0">
                <a:solidFill>
                  <a:srgbClr val="333333"/>
                </a:solidFill>
                <a:effectLst/>
                <a:latin typeface="ＭＳ ゴシック" panose="020B0609070205080204" pitchFamily="49" charset="-128"/>
                <a:ea typeface="ＭＳ ゴシック" panose="020B0609070205080204" pitchFamily="49" charset="-128"/>
              </a:rPr>
              <a:t>つみたて投資枠と、成長投資枠の</a:t>
            </a:r>
            <a:r>
              <a:rPr lang="ja-JP" altLang="en-US" b="1" i="0" dirty="0">
                <a:solidFill>
                  <a:srgbClr val="333333"/>
                </a:solidFill>
                <a:effectLst/>
                <a:latin typeface="ＭＳ ゴシック" panose="020B0609070205080204" pitchFamily="49" charset="-128"/>
                <a:ea typeface="ＭＳ ゴシック" panose="020B0609070205080204" pitchFamily="49" charset="-128"/>
              </a:rPr>
              <a:t>併用が可能</a:t>
            </a:r>
            <a:endParaRPr lang="ja-JP" altLang="en-US" b="0" i="0" dirty="0">
              <a:solidFill>
                <a:srgbClr val="333333"/>
              </a:solidFill>
              <a:effectLst/>
              <a:latin typeface="ＭＳ ゴシック" panose="020B0609070205080204" pitchFamily="49" charset="-128"/>
              <a:ea typeface="ＭＳ ゴシック" panose="020B0609070205080204" pitchFamily="49" charset="-128"/>
            </a:endParaRPr>
          </a:p>
          <a:p>
            <a:pPr algn="l">
              <a:buFont typeface="Arial" panose="020B0604020202020204" pitchFamily="34" charset="0"/>
              <a:buChar char="•"/>
            </a:pPr>
            <a:r>
              <a:rPr lang="ja-JP" altLang="en-US" b="0" i="0" dirty="0">
                <a:solidFill>
                  <a:srgbClr val="333333"/>
                </a:solidFill>
                <a:effectLst/>
                <a:latin typeface="ＭＳ ゴシック" panose="020B0609070205080204" pitchFamily="49" charset="-128"/>
                <a:ea typeface="ＭＳ ゴシック" panose="020B0609070205080204" pitchFamily="49" charset="-128"/>
              </a:rPr>
              <a:t>年間投資枠の拡大</a:t>
            </a:r>
            <a:endParaRPr lang="en-US" altLang="ja-JP" b="0" i="0" dirty="0">
              <a:solidFill>
                <a:srgbClr val="333333"/>
              </a:solidFill>
              <a:effectLst/>
              <a:latin typeface="ＭＳ ゴシック" panose="020B0609070205080204" pitchFamily="49" charset="-128"/>
              <a:ea typeface="ＭＳ ゴシック" panose="020B0609070205080204" pitchFamily="49" charset="-128"/>
            </a:endParaRPr>
          </a:p>
          <a:p>
            <a:pPr algn="l"/>
            <a:r>
              <a:rPr lang="ja-JP" altLang="en-US" dirty="0">
                <a:solidFill>
                  <a:srgbClr val="333333"/>
                </a:solidFill>
                <a:latin typeface="ＭＳ ゴシック" panose="020B0609070205080204" pitchFamily="49" charset="-128"/>
                <a:ea typeface="ＭＳ ゴシック" panose="020B0609070205080204" pitchFamily="49" charset="-128"/>
              </a:rPr>
              <a:t>　</a:t>
            </a:r>
            <a:r>
              <a:rPr lang="ja-JP" altLang="en-US" b="0" i="0" dirty="0">
                <a:solidFill>
                  <a:srgbClr val="333333"/>
                </a:solidFill>
                <a:effectLst/>
                <a:latin typeface="ＭＳ ゴシック" panose="020B0609070205080204" pitchFamily="49" charset="-128"/>
                <a:ea typeface="ＭＳ ゴシック" panose="020B0609070205080204" pitchFamily="49" charset="-128"/>
              </a:rPr>
              <a:t>つみたて投資枠：年間</a:t>
            </a:r>
            <a:r>
              <a:rPr lang="en-US" altLang="ja-JP" b="1" i="0" dirty="0">
                <a:solidFill>
                  <a:srgbClr val="333333"/>
                </a:solidFill>
                <a:effectLst/>
                <a:latin typeface="ＭＳ ゴシック" panose="020B0609070205080204" pitchFamily="49" charset="-128"/>
                <a:ea typeface="ＭＳ ゴシック" panose="020B0609070205080204" pitchFamily="49" charset="-128"/>
              </a:rPr>
              <a:t>120</a:t>
            </a:r>
            <a:r>
              <a:rPr lang="ja-JP" altLang="en-US" b="1" i="0" dirty="0">
                <a:solidFill>
                  <a:srgbClr val="333333"/>
                </a:solidFill>
                <a:effectLst/>
                <a:latin typeface="ＭＳ ゴシック" panose="020B0609070205080204" pitchFamily="49" charset="-128"/>
                <a:ea typeface="ＭＳ ゴシック" panose="020B0609070205080204" pitchFamily="49" charset="-128"/>
              </a:rPr>
              <a:t>万円</a:t>
            </a:r>
            <a:r>
              <a:rPr lang="ja-JP" altLang="en-US" b="0" i="0" dirty="0">
                <a:solidFill>
                  <a:srgbClr val="333333"/>
                </a:solidFill>
                <a:effectLst/>
                <a:latin typeface="ＭＳ ゴシック" panose="020B0609070205080204" pitchFamily="49" charset="-128"/>
                <a:ea typeface="ＭＳ ゴシック" panose="020B0609070205080204" pitchFamily="49" charset="-128"/>
              </a:rPr>
              <a:t>、成長投資枠：年間</a:t>
            </a:r>
            <a:r>
              <a:rPr lang="en-US" altLang="ja-JP" b="1" i="0" dirty="0">
                <a:solidFill>
                  <a:srgbClr val="333333"/>
                </a:solidFill>
                <a:effectLst/>
                <a:latin typeface="ＭＳ ゴシック" panose="020B0609070205080204" pitchFamily="49" charset="-128"/>
                <a:ea typeface="ＭＳ ゴシック" panose="020B0609070205080204" pitchFamily="49" charset="-128"/>
              </a:rPr>
              <a:t>240</a:t>
            </a:r>
            <a:r>
              <a:rPr lang="ja-JP" altLang="en-US" b="1" i="0" dirty="0">
                <a:solidFill>
                  <a:srgbClr val="333333"/>
                </a:solidFill>
                <a:effectLst/>
                <a:latin typeface="ＭＳ ゴシック" panose="020B0609070205080204" pitchFamily="49" charset="-128"/>
                <a:ea typeface="ＭＳ ゴシック" panose="020B0609070205080204" pitchFamily="49" charset="-128"/>
              </a:rPr>
              <a:t>万円</a:t>
            </a:r>
            <a:r>
              <a:rPr lang="ja-JP" altLang="en-US" b="0" i="0" dirty="0">
                <a:solidFill>
                  <a:srgbClr val="333333"/>
                </a:solidFill>
                <a:effectLst/>
                <a:latin typeface="ＭＳ ゴシック" panose="020B0609070205080204" pitchFamily="49" charset="-128"/>
                <a:ea typeface="ＭＳ ゴシック" panose="020B0609070205080204" pitchFamily="49" charset="-128"/>
              </a:rPr>
              <a:t>、　</a:t>
            </a:r>
            <a:endParaRPr lang="en-US" altLang="ja-JP" b="0" i="0" dirty="0">
              <a:solidFill>
                <a:srgbClr val="333333"/>
              </a:solidFill>
              <a:effectLst/>
              <a:latin typeface="ＭＳ ゴシック" panose="020B0609070205080204" pitchFamily="49" charset="-128"/>
              <a:ea typeface="ＭＳ ゴシック" panose="020B0609070205080204" pitchFamily="49" charset="-128"/>
            </a:endParaRPr>
          </a:p>
          <a:p>
            <a:pPr algn="l"/>
            <a:r>
              <a:rPr lang="ja-JP" altLang="en-US" dirty="0">
                <a:solidFill>
                  <a:srgbClr val="333333"/>
                </a:solidFill>
                <a:latin typeface="ＭＳ ゴシック" panose="020B0609070205080204" pitchFamily="49" charset="-128"/>
                <a:ea typeface="ＭＳ ゴシック" panose="020B0609070205080204" pitchFamily="49" charset="-128"/>
              </a:rPr>
              <a:t>　</a:t>
            </a:r>
            <a:r>
              <a:rPr lang="ja-JP" altLang="en-US" b="0" i="0" dirty="0">
                <a:solidFill>
                  <a:srgbClr val="333333"/>
                </a:solidFill>
                <a:effectLst/>
                <a:latin typeface="ＭＳ ゴシック" panose="020B0609070205080204" pitchFamily="49" charset="-128"/>
                <a:ea typeface="ＭＳ ゴシック" panose="020B0609070205080204" pitchFamily="49" charset="-128"/>
              </a:rPr>
              <a:t>合計最大年間</a:t>
            </a:r>
            <a:r>
              <a:rPr lang="en-US" altLang="ja-JP" b="1" i="0" dirty="0">
                <a:solidFill>
                  <a:srgbClr val="333333"/>
                </a:solidFill>
                <a:effectLst/>
                <a:latin typeface="ＭＳ ゴシック" panose="020B0609070205080204" pitchFamily="49" charset="-128"/>
                <a:ea typeface="ＭＳ ゴシック" panose="020B0609070205080204" pitchFamily="49" charset="-128"/>
              </a:rPr>
              <a:t>360</a:t>
            </a:r>
            <a:r>
              <a:rPr lang="ja-JP" altLang="en-US" b="1" i="0" dirty="0">
                <a:solidFill>
                  <a:srgbClr val="333333"/>
                </a:solidFill>
                <a:effectLst/>
                <a:latin typeface="ＭＳ ゴシック" panose="020B0609070205080204" pitchFamily="49" charset="-128"/>
                <a:ea typeface="ＭＳ ゴシック" panose="020B0609070205080204" pitchFamily="49" charset="-128"/>
              </a:rPr>
              <a:t>万円</a:t>
            </a:r>
            <a:r>
              <a:rPr lang="ja-JP" altLang="en-US" b="0" i="0" dirty="0">
                <a:solidFill>
                  <a:srgbClr val="333333"/>
                </a:solidFill>
                <a:effectLst/>
                <a:latin typeface="ＭＳ ゴシック" panose="020B0609070205080204" pitchFamily="49" charset="-128"/>
                <a:ea typeface="ＭＳ ゴシック" panose="020B0609070205080204" pitchFamily="49" charset="-128"/>
              </a:rPr>
              <a:t>まで投資が可能。</a:t>
            </a:r>
          </a:p>
          <a:p>
            <a:pPr algn="l">
              <a:buFont typeface="Arial" panose="020B0604020202020204" pitchFamily="34" charset="0"/>
              <a:buChar char="•"/>
            </a:pPr>
            <a:r>
              <a:rPr lang="ja-JP" altLang="en-US" b="0" i="0" dirty="0">
                <a:solidFill>
                  <a:srgbClr val="333333"/>
                </a:solidFill>
                <a:effectLst/>
                <a:latin typeface="ＭＳ ゴシック" panose="020B0609070205080204" pitchFamily="49" charset="-128"/>
                <a:ea typeface="ＭＳ ゴシック" panose="020B0609070205080204" pitchFamily="49" charset="-128"/>
              </a:rPr>
              <a:t>非課税保有限度額は、全体で</a:t>
            </a:r>
            <a:r>
              <a:rPr lang="en-US" altLang="ja-JP" b="1" i="0" dirty="0">
                <a:solidFill>
                  <a:srgbClr val="333333"/>
                </a:solidFill>
                <a:effectLst/>
                <a:latin typeface="ＭＳ ゴシック" panose="020B0609070205080204" pitchFamily="49" charset="-128"/>
                <a:ea typeface="ＭＳ ゴシック" panose="020B0609070205080204" pitchFamily="49" charset="-128"/>
              </a:rPr>
              <a:t>1,800</a:t>
            </a:r>
            <a:r>
              <a:rPr lang="ja-JP" altLang="en-US" b="1" i="0" dirty="0">
                <a:solidFill>
                  <a:srgbClr val="333333"/>
                </a:solidFill>
                <a:effectLst/>
                <a:latin typeface="ＭＳ ゴシック" panose="020B0609070205080204" pitchFamily="49" charset="-128"/>
                <a:ea typeface="ＭＳ ゴシック" panose="020B0609070205080204" pitchFamily="49" charset="-128"/>
              </a:rPr>
              <a:t>万円</a:t>
            </a:r>
            <a:r>
              <a:rPr lang="ja-JP" altLang="en-US" b="0" i="0" dirty="0">
                <a:solidFill>
                  <a:srgbClr val="333333"/>
                </a:solidFill>
                <a:effectLst/>
                <a:latin typeface="ＭＳ ゴシック" panose="020B0609070205080204" pitchFamily="49" charset="-128"/>
                <a:ea typeface="ＭＳ ゴシック" panose="020B0609070205080204" pitchFamily="49" charset="-128"/>
              </a:rPr>
              <a:t>。</a:t>
            </a:r>
            <a:endParaRPr lang="en-US" altLang="ja-JP" b="0" i="0" dirty="0">
              <a:solidFill>
                <a:srgbClr val="333333"/>
              </a:solidFill>
              <a:effectLst/>
              <a:latin typeface="ＭＳ ゴシック" panose="020B0609070205080204" pitchFamily="49" charset="-128"/>
              <a:ea typeface="ＭＳ ゴシック" panose="020B0609070205080204" pitchFamily="49" charset="-128"/>
            </a:endParaRPr>
          </a:p>
          <a:p>
            <a:pPr algn="l"/>
            <a:r>
              <a:rPr lang="ja-JP" altLang="en-US" dirty="0">
                <a:solidFill>
                  <a:srgbClr val="333333"/>
                </a:solidFill>
                <a:latin typeface="ＭＳ ゴシック" panose="020B0609070205080204" pitchFamily="49" charset="-128"/>
                <a:ea typeface="ＭＳ ゴシック" panose="020B0609070205080204" pitchFamily="49" charset="-128"/>
              </a:rPr>
              <a:t>　</a:t>
            </a:r>
            <a:r>
              <a:rPr lang="ja-JP" altLang="en-US" b="0" i="0" dirty="0">
                <a:solidFill>
                  <a:srgbClr val="333333"/>
                </a:solidFill>
                <a:effectLst/>
                <a:latin typeface="ＭＳ ゴシック" panose="020B0609070205080204" pitchFamily="49" charset="-128"/>
                <a:ea typeface="ＭＳ ゴシック" panose="020B0609070205080204" pitchFamily="49" charset="-128"/>
              </a:rPr>
              <a:t>成長投資枠は、</a:t>
            </a:r>
            <a:r>
              <a:rPr lang="en-US" altLang="ja-JP" b="1" i="0" dirty="0">
                <a:solidFill>
                  <a:srgbClr val="333333"/>
                </a:solidFill>
                <a:effectLst/>
                <a:latin typeface="ＭＳ ゴシック" panose="020B0609070205080204" pitchFamily="49" charset="-128"/>
                <a:ea typeface="ＭＳ ゴシック" panose="020B0609070205080204" pitchFamily="49" charset="-128"/>
              </a:rPr>
              <a:t>1,200</a:t>
            </a:r>
            <a:r>
              <a:rPr lang="ja-JP" altLang="en-US" b="1" i="0" dirty="0">
                <a:solidFill>
                  <a:srgbClr val="333333"/>
                </a:solidFill>
                <a:effectLst/>
                <a:latin typeface="ＭＳ ゴシック" panose="020B0609070205080204" pitchFamily="49" charset="-128"/>
                <a:ea typeface="ＭＳ ゴシック" panose="020B0609070205080204" pitchFamily="49" charset="-128"/>
              </a:rPr>
              <a:t>万円</a:t>
            </a:r>
            <a:r>
              <a:rPr lang="ja-JP" altLang="en-US" b="0" i="0" dirty="0">
                <a:solidFill>
                  <a:srgbClr val="333333"/>
                </a:solidFill>
                <a:effectLst/>
                <a:latin typeface="ＭＳ ゴシック" panose="020B0609070205080204" pitchFamily="49" charset="-128"/>
                <a:ea typeface="ＭＳ ゴシック" panose="020B0609070205080204" pitchFamily="49" charset="-128"/>
              </a:rPr>
              <a:t>。また、</a:t>
            </a:r>
            <a:r>
              <a:rPr lang="ja-JP" altLang="en-US" b="1" i="0" dirty="0">
                <a:solidFill>
                  <a:srgbClr val="333333"/>
                </a:solidFill>
                <a:effectLst/>
                <a:latin typeface="ＭＳ ゴシック" panose="020B0609070205080204" pitchFamily="49" charset="-128"/>
                <a:ea typeface="ＭＳ ゴシック" panose="020B0609070205080204" pitchFamily="49" charset="-128"/>
              </a:rPr>
              <a:t>枠の再利用が可能</a:t>
            </a:r>
            <a:r>
              <a:rPr lang="ja-JP" altLang="en-US" b="0" i="0" dirty="0">
                <a:solidFill>
                  <a:srgbClr val="333333"/>
                </a:solidFill>
                <a:effectLst/>
                <a:latin typeface="ＭＳ ゴシック" panose="020B0609070205080204" pitchFamily="49" charset="-128"/>
                <a:ea typeface="ＭＳ ゴシック" panose="020B0609070205080204" pitchFamily="49" charset="-128"/>
              </a:rPr>
              <a:t>。</a:t>
            </a:r>
          </a:p>
          <a:p>
            <a:pPr algn="l"/>
            <a:endParaRPr lang="en-US" altLang="ja-JP" dirty="0">
              <a:latin typeface="ＭＳ ゴシック" panose="020B0609070205080204" pitchFamily="49" charset="-128"/>
              <a:ea typeface="ＭＳ ゴシック" panose="020B0609070205080204" pitchFamily="49" charset="-128"/>
            </a:endParaRPr>
          </a:p>
          <a:p>
            <a:pPr algn="l"/>
            <a:endParaRPr lang="ja-JP" altLang="en-US" sz="2000" dirty="0">
              <a:latin typeface="ＭＳ ゴシック" panose="020B0609070205080204" pitchFamily="49" charset="-128"/>
              <a:ea typeface="ＭＳ ゴシック" panose="020B0609070205080204" pitchFamily="49" charset="-128"/>
            </a:endParaRPr>
          </a:p>
        </p:txBody>
      </p:sp>
      <p:sp>
        <p:nvSpPr>
          <p:cNvPr id="3" name="スライド番号プレースホルダー 2">
            <a:extLst>
              <a:ext uri="{FF2B5EF4-FFF2-40B4-BE49-F238E27FC236}">
                <a16:creationId xmlns:a16="http://schemas.microsoft.com/office/drawing/2014/main" id="{00537E36-507E-41B5-A393-6983666D4594}"/>
              </a:ext>
            </a:extLst>
          </p:cNvPr>
          <p:cNvSpPr>
            <a:spLocks noGrp="1"/>
          </p:cNvSpPr>
          <p:nvPr>
            <p:ph type="sldNum" sz="quarter" idx="12"/>
          </p:nvPr>
        </p:nvSpPr>
        <p:spPr/>
        <p:txBody>
          <a:bodyPr/>
          <a:lstStyle/>
          <a:p>
            <a:fld id="{404B8C3E-821F-46CE-913E-DC994660BEC0}" type="slidenum">
              <a:rPr kumimoji="1" lang="ja-JP" altLang="en-US" smtClean="0"/>
              <a:t>27</a:t>
            </a:fld>
            <a:endParaRPr kumimoji="1" lang="ja-JP" altLang="en-US"/>
          </a:p>
        </p:txBody>
      </p:sp>
      <p:sp>
        <p:nvSpPr>
          <p:cNvPr id="9" name="タイトル 1">
            <a:extLst>
              <a:ext uri="{FF2B5EF4-FFF2-40B4-BE49-F238E27FC236}">
                <a16:creationId xmlns:a16="http://schemas.microsoft.com/office/drawing/2014/main" id="{E13BD497-FC86-4938-B7E4-9425B77993B0}"/>
              </a:ext>
            </a:extLst>
          </p:cNvPr>
          <p:cNvSpPr txBox="1">
            <a:spLocks/>
          </p:cNvSpPr>
          <p:nvPr/>
        </p:nvSpPr>
        <p:spPr>
          <a:xfrm>
            <a:off x="615228" y="878577"/>
            <a:ext cx="8089860" cy="65525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en-US" altLang="ja-JP" sz="3200" dirty="0">
              <a:latin typeface="ＭＳ ゴシック" panose="020B0609070205080204" pitchFamily="49" charset="-128"/>
              <a:ea typeface="ＭＳ ゴシック" panose="020B0609070205080204" pitchFamily="49" charset="-128"/>
            </a:endParaRPr>
          </a:p>
        </p:txBody>
      </p:sp>
      <p:sp>
        <p:nvSpPr>
          <p:cNvPr id="8" name="字幕 9">
            <a:extLst>
              <a:ext uri="{FF2B5EF4-FFF2-40B4-BE49-F238E27FC236}">
                <a16:creationId xmlns:a16="http://schemas.microsoft.com/office/drawing/2014/main" id="{AA9E05AE-47C5-4666-B160-CE7BCC37C27A}"/>
              </a:ext>
            </a:extLst>
          </p:cNvPr>
          <p:cNvSpPr txBox="1">
            <a:spLocks/>
          </p:cNvSpPr>
          <p:nvPr/>
        </p:nvSpPr>
        <p:spPr>
          <a:xfrm>
            <a:off x="517649" y="1081287"/>
            <a:ext cx="8870701" cy="12262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dirty="0">
                <a:latin typeface="ＭＳ ゴシック" panose="020B0609070205080204" pitchFamily="49" charset="-128"/>
                <a:ea typeface="ＭＳ ゴシック" panose="020B0609070205080204" pitchFamily="49" charset="-128"/>
              </a:rPr>
              <a:t>少額投資非課税制度という株式や投資信託などの有価証券に投資する際に、通常は負担すべき税金が非課税になる制度です。基本的に日本に住む</a:t>
            </a:r>
            <a:r>
              <a:rPr lang="en-US" altLang="ja-JP" dirty="0">
                <a:latin typeface="ＭＳ ゴシック" panose="020B0609070205080204" pitchFamily="49" charset="-128"/>
                <a:ea typeface="ＭＳ ゴシック" panose="020B0609070205080204" pitchFamily="49" charset="-128"/>
              </a:rPr>
              <a:t>18</a:t>
            </a:r>
            <a:r>
              <a:rPr lang="ja-JP" altLang="en-US" dirty="0">
                <a:latin typeface="ＭＳ ゴシック" panose="020B0609070205080204" pitchFamily="49" charset="-128"/>
                <a:ea typeface="ＭＳ ゴシック" panose="020B0609070205080204" pitchFamily="49" charset="-128"/>
              </a:rPr>
              <a:t>歳から利用可能です。</a:t>
            </a:r>
          </a:p>
        </p:txBody>
      </p:sp>
    </p:spTree>
    <p:extLst>
      <p:ext uri="{BB962C8B-B14F-4D97-AF65-F5344CB8AC3E}">
        <p14:creationId xmlns:p14="http://schemas.microsoft.com/office/powerpoint/2010/main" val="1812591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B77992-5E7F-44EF-9AAB-EAA68E5D546D}"/>
              </a:ext>
            </a:extLst>
          </p:cNvPr>
          <p:cNvSpPr>
            <a:spLocks noGrp="1"/>
          </p:cNvSpPr>
          <p:nvPr>
            <p:ph type="title"/>
          </p:nvPr>
        </p:nvSpPr>
        <p:spPr>
          <a:xfrm>
            <a:off x="659773" y="322596"/>
            <a:ext cx="1466739" cy="655599"/>
          </a:xfrm>
        </p:spPr>
        <p:txBody>
          <a:bodyPr>
            <a:normAutofit/>
          </a:bodyPr>
          <a:lstStyle/>
          <a:p>
            <a:r>
              <a:rPr kumimoji="1" lang="en-US" altLang="ja-JP" sz="2400" dirty="0"/>
              <a:t>【</a:t>
            </a:r>
            <a:r>
              <a:rPr kumimoji="1" lang="ja-JP" altLang="en-US" sz="2400" dirty="0"/>
              <a:t>参考</a:t>
            </a:r>
            <a:r>
              <a:rPr kumimoji="1" lang="en-US" altLang="ja-JP" sz="2400" dirty="0"/>
              <a:t>】</a:t>
            </a:r>
            <a:endParaRPr kumimoji="1" lang="ja-JP" altLang="en-US" sz="2400" dirty="0"/>
          </a:p>
        </p:txBody>
      </p:sp>
      <p:pic>
        <p:nvPicPr>
          <p:cNvPr id="6" name="コンテンツ プレースホルダー 5">
            <a:extLst>
              <a:ext uri="{FF2B5EF4-FFF2-40B4-BE49-F238E27FC236}">
                <a16:creationId xmlns:a16="http://schemas.microsoft.com/office/drawing/2014/main" id="{53971531-1BCC-4F67-8005-5BC37C192E0F}"/>
              </a:ext>
            </a:extLst>
          </p:cNvPr>
          <p:cNvPicPr>
            <a:picLocks noGrp="1" noChangeAspect="1"/>
          </p:cNvPicPr>
          <p:nvPr>
            <p:ph idx="1"/>
          </p:nvPr>
        </p:nvPicPr>
        <p:blipFill rotWithShape="1">
          <a:blip r:embed="rId2"/>
          <a:srcRect l="11093" t="17624" r="30262" b="23000"/>
          <a:stretch/>
        </p:blipFill>
        <p:spPr>
          <a:xfrm>
            <a:off x="519501" y="845287"/>
            <a:ext cx="8705462" cy="5876190"/>
          </a:xfrm>
        </p:spPr>
      </p:pic>
      <p:sp>
        <p:nvSpPr>
          <p:cNvPr id="4" name="スライド番号プレースホルダー 3">
            <a:extLst>
              <a:ext uri="{FF2B5EF4-FFF2-40B4-BE49-F238E27FC236}">
                <a16:creationId xmlns:a16="http://schemas.microsoft.com/office/drawing/2014/main" id="{0EC09591-C7A7-4874-8E57-61AEF8293109}"/>
              </a:ext>
            </a:extLst>
          </p:cNvPr>
          <p:cNvSpPr>
            <a:spLocks noGrp="1"/>
          </p:cNvSpPr>
          <p:nvPr>
            <p:ph type="sldNum" sz="quarter" idx="12"/>
          </p:nvPr>
        </p:nvSpPr>
        <p:spPr/>
        <p:txBody>
          <a:bodyPr/>
          <a:lstStyle/>
          <a:p>
            <a:fld id="{404B8C3E-821F-46CE-913E-DC994660BEC0}" type="slidenum">
              <a:rPr kumimoji="1" lang="ja-JP" altLang="en-US" smtClean="0"/>
              <a:t>28</a:t>
            </a:fld>
            <a:endParaRPr kumimoji="1" lang="ja-JP" altLang="en-US"/>
          </a:p>
        </p:txBody>
      </p:sp>
    </p:spTree>
    <p:extLst>
      <p:ext uri="{BB962C8B-B14F-4D97-AF65-F5344CB8AC3E}">
        <p14:creationId xmlns:p14="http://schemas.microsoft.com/office/powerpoint/2010/main" val="1832411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E67564-21F6-4117-B32F-916E08BE233E}"/>
              </a:ext>
            </a:extLst>
          </p:cNvPr>
          <p:cNvPicPr>
            <a:picLocks noChangeAspect="1"/>
          </p:cNvPicPr>
          <p:nvPr/>
        </p:nvPicPr>
        <p:blipFill>
          <a:blip r:embed="rId2"/>
          <a:stretch>
            <a:fillRect/>
          </a:stretch>
        </p:blipFill>
        <p:spPr>
          <a:xfrm>
            <a:off x="7867650" y="323789"/>
            <a:ext cx="1423122" cy="411956"/>
          </a:xfrm>
          <a:prstGeom prst="rect">
            <a:avLst/>
          </a:prstGeom>
        </p:spPr>
      </p:pic>
      <p:sp>
        <p:nvSpPr>
          <p:cNvPr id="7" name="テキスト ボックス 6">
            <a:extLst>
              <a:ext uri="{FF2B5EF4-FFF2-40B4-BE49-F238E27FC236}">
                <a16:creationId xmlns:a16="http://schemas.microsoft.com/office/drawing/2014/main" id="{EEE96058-CC7E-47EF-9FB9-3C532EF7CF9A}"/>
              </a:ext>
            </a:extLst>
          </p:cNvPr>
          <p:cNvSpPr txBox="1"/>
          <p:nvPr/>
        </p:nvSpPr>
        <p:spPr>
          <a:xfrm>
            <a:off x="615228" y="275054"/>
            <a:ext cx="5199881" cy="461665"/>
          </a:xfrm>
          <a:prstGeom prst="rect">
            <a:avLst/>
          </a:prstGeom>
          <a:noFill/>
        </p:spPr>
        <p:txBody>
          <a:bodyPr wrap="square" rtlCol="0">
            <a:spAutoFit/>
          </a:bodyPr>
          <a:lstStyle/>
          <a:p>
            <a:r>
              <a:rPr lang="ja-JP" altLang="en-US" sz="2400" dirty="0">
                <a:solidFill>
                  <a:srgbClr val="00B050"/>
                </a:solidFill>
                <a:latin typeface="HG創英角ｺﾞｼｯｸUB" panose="020B0909000000000000" pitchFamily="49" charset="-128"/>
                <a:ea typeface="HG創英角ｺﾞｼｯｸUB" panose="020B0909000000000000" pitchFamily="49" charset="-128"/>
              </a:rPr>
              <a:t>ＩＤｅＣｏとは</a:t>
            </a:r>
          </a:p>
        </p:txBody>
      </p:sp>
      <p:sp>
        <p:nvSpPr>
          <p:cNvPr id="6" name="正方形/長方形 5">
            <a:extLst>
              <a:ext uri="{FF2B5EF4-FFF2-40B4-BE49-F238E27FC236}">
                <a16:creationId xmlns:a16="http://schemas.microsoft.com/office/drawing/2014/main" id="{7E3DFCBA-DDC9-43C0-84BE-6C62BD59A27F}"/>
              </a:ext>
            </a:extLst>
          </p:cNvPr>
          <p:cNvSpPr/>
          <p:nvPr/>
        </p:nvSpPr>
        <p:spPr>
          <a:xfrm>
            <a:off x="420757" y="74568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3" name="スライド番号プレースホルダー 2">
            <a:extLst>
              <a:ext uri="{FF2B5EF4-FFF2-40B4-BE49-F238E27FC236}">
                <a16:creationId xmlns:a16="http://schemas.microsoft.com/office/drawing/2014/main" id="{00537E36-507E-41B5-A393-6983666D4594}"/>
              </a:ext>
            </a:extLst>
          </p:cNvPr>
          <p:cNvSpPr>
            <a:spLocks noGrp="1"/>
          </p:cNvSpPr>
          <p:nvPr>
            <p:ph type="sldNum" sz="quarter" idx="12"/>
          </p:nvPr>
        </p:nvSpPr>
        <p:spPr/>
        <p:txBody>
          <a:bodyPr/>
          <a:lstStyle/>
          <a:p>
            <a:fld id="{404B8C3E-821F-46CE-913E-DC994660BEC0}" type="slidenum">
              <a:rPr kumimoji="1" lang="ja-JP" altLang="en-US" smtClean="0"/>
              <a:t>29</a:t>
            </a:fld>
            <a:endParaRPr kumimoji="1" lang="ja-JP" altLang="en-US" dirty="0"/>
          </a:p>
        </p:txBody>
      </p:sp>
      <p:sp>
        <p:nvSpPr>
          <p:cNvPr id="8" name="字幕 9">
            <a:extLst>
              <a:ext uri="{FF2B5EF4-FFF2-40B4-BE49-F238E27FC236}">
                <a16:creationId xmlns:a16="http://schemas.microsoft.com/office/drawing/2014/main" id="{8BFE3187-E410-40CF-B61F-B8F17976972D}"/>
              </a:ext>
            </a:extLst>
          </p:cNvPr>
          <p:cNvSpPr txBox="1">
            <a:spLocks/>
          </p:cNvSpPr>
          <p:nvPr/>
        </p:nvSpPr>
        <p:spPr>
          <a:xfrm>
            <a:off x="517648" y="1010428"/>
            <a:ext cx="8870701" cy="48055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dirty="0">
                <a:latin typeface="ＭＳ ゴシック" panose="020B0609070205080204" pitchFamily="49" charset="-128"/>
                <a:ea typeface="ＭＳ ゴシック" panose="020B0609070205080204" pitchFamily="49" charset="-128"/>
              </a:rPr>
              <a:t>個人型確定拠出年金と呼ばれる私的年金制度の</a:t>
            </a:r>
            <a:r>
              <a:rPr lang="en-US" altLang="ja-JP" dirty="0">
                <a:latin typeface="ＭＳ ゴシック" panose="020B0609070205080204" pitchFamily="49" charset="-128"/>
                <a:ea typeface="ＭＳ ゴシック" panose="020B0609070205080204" pitchFamily="49" charset="-128"/>
              </a:rPr>
              <a:t>1</a:t>
            </a:r>
            <a:r>
              <a:rPr lang="ja-JP" altLang="en-US" dirty="0">
                <a:latin typeface="ＭＳ ゴシック" panose="020B0609070205080204" pitchFamily="49" charset="-128"/>
                <a:ea typeface="ＭＳ ゴシック" panose="020B0609070205080204" pitchFamily="49" charset="-128"/>
              </a:rPr>
              <a:t>つです。</a:t>
            </a:r>
            <a:endParaRPr lang="en-US" altLang="ja-JP" dirty="0">
              <a:latin typeface="ＭＳ ゴシック" panose="020B0609070205080204" pitchFamily="49" charset="-128"/>
              <a:ea typeface="ＭＳ ゴシック" panose="020B0609070205080204" pitchFamily="49" charset="-128"/>
            </a:endParaRPr>
          </a:p>
          <a:p>
            <a:pPr algn="l"/>
            <a:r>
              <a:rPr lang="ja-JP" altLang="en-US" dirty="0">
                <a:latin typeface="ＭＳ ゴシック" panose="020B0609070205080204" pitchFamily="49" charset="-128"/>
                <a:ea typeface="ＭＳ ゴシック" panose="020B0609070205080204" pitchFamily="49" charset="-128"/>
              </a:rPr>
              <a:t>掛金を拠出し投資信託などの商品で運用していく制度ですが、掛金の拠出時、運用時、受取時の</a:t>
            </a:r>
            <a:r>
              <a:rPr lang="en-US" altLang="ja-JP" dirty="0">
                <a:latin typeface="ＭＳ ゴシック" panose="020B0609070205080204" pitchFamily="49" charset="-128"/>
                <a:ea typeface="ＭＳ ゴシック" panose="020B0609070205080204" pitchFamily="49" charset="-128"/>
              </a:rPr>
              <a:t>3</a:t>
            </a:r>
            <a:r>
              <a:rPr lang="ja-JP" altLang="en-US" dirty="0">
                <a:latin typeface="ＭＳ ゴシック" panose="020B0609070205080204" pitchFamily="49" charset="-128"/>
                <a:ea typeface="ＭＳ ゴシック" panose="020B0609070205080204" pitchFamily="49" charset="-128"/>
              </a:rPr>
              <a:t>つのタイミングそれぞれで税制上の優遇があります。</a:t>
            </a:r>
            <a:endParaRPr lang="en-US" altLang="ja-JP" dirty="0">
              <a:latin typeface="ＭＳ ゴシック" panose="020B0609070205080204" pitchFamily="49" charset="-128"/>
              <a:ea typeface="ＭＳ ゴシック" panose="020B0609070205080204" pitchFamily="49" charset="-128"/>
            </a:endParaRPr>
          </a:p>
          <a:p>
            <a:pPr algn="l"/>
            <a:r>
              <a:rPr lang="ja-JP" altLang="en-US" dirty="0">
                <a:latin typeface="ＭＳ ゴシック" panose="020B0609070205080204" pitchFamily="49" charset="-128"/>
                <a:ea typeface="ＭＳ ゴシック" panose="020B0609070205080204" pitchFamily="49" charset="-128"/>
              </a:rPr>
              <a:t>積み立てた年金資産は原則</a:t>
            </a:r>
            <a:r>
              <a:rPr lang="en-US" altLang="ja-JP" dirty="0">
                <a:latin typeface="ＭＳ ゴシック" panose="020B0609070205080204" pitchFamily="49" charset="-128"/>
                <a:ea typeface="ＭＳ ゴシック" panose="020B0609070205080204" pitchFamily="49" charset="-128"/>
              </a:rPr>
              <a:t>60</a:t>
            </a:r>
            <a:r>
              <a:rPr lang="ja-JP" altLang="en-US" dirty="0">
                <a:latin typeface="ＭＳ ゴシック" panose="020B0609070205080204" pitchFamily="49" charset="-128"/>
                <a:ea typeface="ＭＳ ゴシック" panose="020B0609070205080204" pitchFamily="49" charset="-128"/>
              </a:rPr>
              <a:t>歳から受け取ることができます。</a:t>
            </a:r>
            <a:endParaRPr lang="en-US" altLang="ja-JP" dirty="0">
              <a:latin typeface="ＭＳ ゴシック" panose="020B0609070205080204" pitchFamily="49" charset="-128"/>
              <a:ea typeface="ＭＳ ゴシック" panose="020B0609070205080204" pitchFamily="49" charset="-128"/>
            </a:endParaRPr>
          </a:p>
          <a:p>
            <a:pPr algn="l"/>
            <a:endParaRPr lang="en-US" altLang="ja-JP" dirty="0">
              <a:latin typeface="ＭＳ ゴシック" panose="020B0609070205080204" pitchFamily="49" charset="-128"/>
              <a:ea typeface="ＭＳ ゴシック" panose="020B0609070205080204" pitchFamily="49" charset="-128"/>
            </a:endParaRPr>
          </a:p>
          <a:p>
            <a:pPr algn="l"/>
            <a:r>
              <a:rPr lang="ja-JP" altLang="en-US" dirty="0">
                <a:latin typeface="ＭＳ ゴシック" panose="020B0609070205080204" pitchFamily="49" charset="-128"/>
                <a:ea typeface="ＭＳ ゴシック" panose="020B0609070205080204" pitchFamily="49" charset="-128"/>
              </a:rPr>
              <a:t>拠出限度額は年間</a:t>
            </a:r>
            <a:r>
              <a:rPr lang="en-US" altLang="ja-JP" dirty="0">
                <a:latin typeface="ＭＳ ゴシック" panose="020B0609070205080204" pitchFamily="49" charset="-128"/>
                <a:ea typeface="ＭＳ ゴシック" panose="020B0609070205080204" pitchFamily="49" charset="-128"/>
              </a:rPr>
              <a:t>14.4</a:t>
            </a:r>
            <a:r>
              <a:rPr lang="ja-JP" altLang="en-US" dirty="0">
                <a:latin typeface="ＭＳ ゴシック" panose="020B0609070205080204" pitchFamily="49" charset="-128"/>
                <a:ea typeface="ＭＳ ゴシック" panose="020B0609070205080204" pitchFamily="49" charset="-128"/>
              </a:rPr>
              <a:t>～</a:t>
            </a:r>
            <a:r>
              <a:rPr lang="en-US" altLang="ja-JP" dirty="0">
                <a:latin typeface="ＭＳ ゴシック" panose="020B0609070205080204" pitchFamily="49" charset="-128"/>
                <a:ea typeface="ＭＳ ゴシック" panose="020B0609070205080204" pitchFamily="49" charset="-128"/>
              </a:rPr>
              <a:t>81.6</a:t>
            </a:r>
            <a:r>
              <a:rPr lang="ja-JP" altLang="en-US" dirty="0">
                <a:latin typeface="ＭＳ ゴシック" panose="020B0609070205080204" pitchFamily="49" charset="-128"/>
                <a:ea typeface="ＭＳ ゴシック" panose="020B0609070205080204" pitchFamily="49" charset="-128"/>
              </a:rPr>
              <a:t>万円です。</a:t>
            </a:r>
            <a:endParaRPr lang="en-US" altLang="ja-JP" dirty="0">
              <a:latin typeface="ＭＳ ゴシック" panose="020B0609070205080204" pitchFamily="49" charset="-128"/>
              <a:ea typeface="ＭＳ ゴシック" panose="020B0609070205080204" pitchFamily="49" charset="-128"/>
            </a:endParaRPr>
          </a:p>
          <a:p>
            <a:pPr algn="l"/>
            <a:r>
              <a:rPr lang="ja-JP" altLang="en-US" dirty="0">
                <a:latin typeface="ＭＳ ゴシック" panose="020B0609070205080204" pitchFamily="49" charset="-128"/>
                <a:ea typeface="ＭＳ ゴシック" panose="020B0609070205080204" pitchFamily="49" charset="-128"/>
              </a:rPr>
              <a:t>　・国民年金のみに加入の自営業者等：</a:t>
            </a:r>
            <a:r>
              <a:rPr lang="en-US" altLang="ja-JP" dirty="0">
                <a:latin typeface="ＭＳ ゴシック" panose="020B0609070205080204" pitchFamily="49" charset="-128"/>
                <a:ea typeface="ＭＳ ゴシック" panose="020B0609070205080204" pitchFamily="49" charset="-128"/>
              </a:rPr>
              <a:t>68,000</a:t>
            </a:r>
            <a:r>
              <a:rPr lang="ja-JP" altLang="en-US" dirty="0">
                <a:latin typeface="ＭＳ ゴシック" panose="020B0609070205080204" pitchFamily="49" charset="-128"/>
                <a:ea typeface="ＭＳ ゴシック" panose="020B0609070205080204" pitchFamily="49" charset="-128"/>
              </a:rPr>
              <a:t>円／月</a:t>
            </a:r>
            <a:endParaRPr lang="en-US" altLang="ja-JP" dirty="0">
              <a:latin typeface="ＭＳ ゴシック" panose="020B0609070205080204" pitchFamily="49" charset="-128"/>
              <a:ea typeface="ＭＳ ゴシック" panose="020B0609070205080204" pitchFamily="49" charset="-128"/>
            </a:endParaRPr>
          </a:p>
          <a:p>
            <a:pPr algn="l"/>
            <a:r>
              <a:rPr lang="ja-JP" altLang="en-US" dirty="0">
                <a:latin typeface="ＭＳ ゴシック" panose="020B0609070205080204" pitchFamily="49" charset="-128"/>
                <a:ea typeface="ＭＳ ゴシック" panose="020B0609070205080204" pitchFamily="49" charset="-128"/>
              </a:rPr>
              <a:t>　・会社員：企業年金無し</a:t>
            </a:r>
            <a:r>
              <a:rPr lang="en-US" altLang="ja-JP" dirty="0">
                <a:latin typeface="ＭＳ ゴシック" panose="020B0609070205080204" pitchFamily="49" charset="-128"/>
                <a:ea typeface="ＭＳ ゴシック" panose="020B0609070205080204" pitchFamily="49" charset="-128"/>
              </a:rPr>
              <a:t>23,000</a:t>
            </a:r>
            <a:r>
              <a:rPr lang="ja-JP" altLang="en-US" dirty="0">
                <a:latin typeface="ＭＳ ゴシック" panose="020B0609070205080204" pitchFamily="49" charset="-128"/>
                <a:ea typeface="ＭＳ ゴシック" panose="020B0609070205080204" pitchFamily="49" charset="-128"/>
              </a:rPr>
              <a:t>円／月、</a:t>
            </a:r>
            <a:endParaRPr lang="en-US" altLang="ja-JP" dirty="0">
              <a:latin typeface="ＭＳ ゴシック" panose="020B0609070205080204" pitchFamily="49" charset="-128"/>
              <a:ea typeface="ＭＳ ゴシック" panose="020B0609070205080204" pitchFamily="49" charset="-128"/>
            </a:endParaRPr>
          </a:p>
          <a:p>
            <a:pPr algn="l"/>
            <a:r>
              <a:rPr lang="ja-JP" altLang="en-US" dirty="0">
                <a:latin typeface="ＭＳ ゴシック" panose="020B0609070205080204" pitchFamily="49" charset="-128"/>
                <a:ea typeface="ＭＳ ゴシック" panose="020B0609070205080204" pitchFamily="49" charset="-128"/>
              </a:rPr>
              <a:t>　　　　　　企業年金有り最大</a:t>
            </a:r>
            <a:r>
              <a:rPr lang="en-US" altLang="ja-JP" dirty="0">
                <a:latin typeface="ＭＳ ゴシック" panose="020B0609070205080204" pitchFamily="49" charset="-128"/>
                <a:ea typeface="ＭＳ ゴシック" panose="020B0609070205080204" pitchFamily="49" charset="-128"/>
              </a:rPr>
              <a:t>20,000</a:t>
            </a:r>
            <a:r>
              <a:rPr lang="ja-JP" altLang="en-US" dirty="0">
                <a:latin typeface="ＭＳ ゴシック" panose="020B0609070205080204" pitchFamily="49" charset="-128"/>
                <a:ea typeface="ＭＳ ゴシック" panose="020B0609070205080204" pitchFamily="49" charset="-128"/>
              </a:rPr>
              <a:t>円／月 </a:t>
            </a:r>
            <a:endParaRPr lang="en-US" altLang="ja-JP" dirty="0">
              <a:latin typeface="ＭＳ ゴシック" panose="020B0609070205080204" pitchFamily="49" charset="-128"/>
              <a:ea typeface="ＭＳ ゴシック" panose="020B0609070205080204" pitchFamily="49" charset="-128"/>
            </a:endParaRPr>
          </a:p>
          <a:p>
            <a:pPr algn="l"/>
            <a:r>
              <a:rPr lang="ja-JP" altLang="en-US" sz="1400" dirty="0">
                <a:latin typeface="ＭＳ ゴシック" panose="020B0609070205080204" pitchFamily="49" charset="-128"/>
                <a:ea typeface="ＭＳ ゴシック" panose="020B0609070205080204" pitchFamily="49" charset="-128"/>
              </a:rPr>
              <a:t>　　　　　　　　　　　　　（企業年金加入状況により異なるので、詳細は勤務先にご確認ください）</a:t>
            </a:r>
            <a:endParaRPr lang="en-US" altLang="ja-JP" sz="1400" dirty="0">
              <a:latin typeface="ＭＳ ゴシック" panose="020B0609070205080204" pitchFamily="49" charset="-128"/>
              <a:ea typeface="ＭＳ ゴシック" panose="020B0609070205080204" pitchFamily="49" charset="-128"/>
            </a:endParaRPr>
          </a:p>
          <a:p>
            <a:pPr algn="l"/>
            <a:r>
              <a:rPr lang="ja-JP" altLang="en-US" dirty="0">
                <a:latin typeface="ＭＳ ゴシック" panose="020B0609070205080204" pitchFamily="49" charset="-128"/>
                <a:ea typeface="ＭＳ ゴシック" panose="020B0609070205080204" pitchFamily="49" charset="-128"/>
              </a:rPr>
              <a:t>　・</a:t>
            </a:r>
            <a:r>
              <a:rPr lang="zh-TW" altLang="en-US" dirty="0">
                <a:latin typeface="ＭＳ ゴシック" panose="020B0609070205080204" pitchFamily="49" charset="-128"/>
                <a:ea typeface="ＭＳ ゴシック" panose="020B0609070205080204" pitchFamily="49" charset="-128"/>
              </a:rPr>
              <a:t>公務員：</a:t>
            </a:r>
            <a:r>
              <a:rPr lang="en-US" altLang="zh-TW" dirty="0">
                <a:latin typeface="ＭＳ ゴシック" panose="020B0609070205080204" pitchFamily="49" charset="-128"/>
                <a:ea typeface="ＭＳ ゴシック" panose="020B0609070205080204" pitchFamily="49" charset="-128"/>
              </a:rPr>
              <a:t>12,000</a:t>
            </a:r>
            <a:r>
              <a:rPr lang="zh-TW" altLang="en-US" dirty="0">
                <a:latin typeface="ＭＳ ゴシック" panose="020B0609070205080204" pitchFamily="49" charset="-128"/>
                <a:ea typeface="ＭＳ ゴシック" panose="020B0609070205080204" pitchFamily="49" charset="-128"/>
              </a:rPr>
              <a:t>円／月 専業主婦</a:t>
            </a:r>
            <a:r>
              <a:rPr lang="en-US" altLang="zh-TW" dirty="0">
                <a:latin typeface="ＭＳ ゴシック" panose="020B0609070205080204" pitchFamily="49" charset="-128"/>
                <a:ea typeface="ＭＳ ゴシック" panose="020B0609070205080204" pitchFamily="49" charset="-128"/>
              </a:rPr>
              <a:t>(</a:t>
            </a:r>
            <a:r>
              <a:rPr lang="zh-TW" altLang="en-US" dirty="0">
                <a:latin typeface="ＭＳ ゴシック" panose="020B0609070205080204" pitchFamily="49" charset="-128"/>
                <a:ea typeface="ＭＳ ゴシック" panose="020B0609070205080204" pitchFamily="49" charset="-128"/>
              </a:rPr>
              <a:t>夫</a:t>
            </a:r>
            <a:r>
              <a:rPr lang="en-US" altLang="zh-TW" dirty="0">
                <a:latin typeface="ＭＳ ゴシック" panose="020B0609070205080204" pitchFamily="49" charset="-128"/>
                <a:ea typeface="ＭＳ ゴシック" panose="020B0609070205080204" pitchFamily="49" charset="-128"/>
              </a:rPr>
              <a:t>)</a:t>
            </a:r>
            <a:r>
              <a:rPr lang="zh-TW" altLang="en-US" dirty="0">
                <a:latin typeface="ＭＳ ゴシック" panose="020B0609070205080204" pitchFamily="49" charset="-128"/>
                <a:ea typeface="ＭＳ ゴシック" panose="020B0609070205080204" pitchFamily="49" charset="-128"/>
              </a:rPr>
              <a:t>等：</a:t>
            </a:r>
            <a:r>
              <a:rPr lang="en-US" altLang="zh-TW" dirty="0">
                <a:latin typeface="ＭＳ ゴシック" panose="020B0609070205080204" pitchFamily="49" charset="-128"/>
                <a:ea typeface="ＭＳ ゴシック" panose="020B0609070205080204" pitchFamily="49" charset="-128"/>
              </a:rPr>
              <a:t>23,000</a:t>
            </a:r>
            <a:r>
              <a:rPr lang="zh-TW" altLang="en-US" dirty="0">
                <a:latin typeface="ＭＳ ゴシック" panose="020B0609070205080204" pitchFamily="49" charset="-128"/>
                <a:ea typeface="ＭＳ ゴシック" panose="020B0609070205080204" pitchFamily="49" charset="-128"/>
              </a:rPr>
              <a:t>円／月</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60104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E67564-21F6-4117-B32F-916E08BE233E}"/>
              </a:ext>
            </a:extLst>
          </p:cNvPr>
          <p:cNvPicPr>
            <a:picLocks noChangeAspect="1"/>
          </p:cNvPicPr>
          <p:nvPr/>
        </p:nvPicPr>
        <p:blipFill>
          <a:blip r:embed="rId2"/>
          <a:stretch>
            <a:fillRect/>
          </a:stretch>
        </p:blipFill>
        <p:spPr>
          <a:xfrm>
            <a:off x="7867650" y="323789"/>
            <a:ext cx="1423122" cy="411956"/>
          </a:xfrm>
          <a:prstGeom prst="rect">
            <a:avLst/>
          </a:prstGeom>
        </p:spPr>
      </p:pic>
      <p:sp>
        <p:nvSpPr>
          <p:cNvPr id="7" name="テキスト ボックス 6">
            <a:extLst>
              <a:ext uri="{FF2B5EF4-FFF2-40B4-BE49-F238E27FC236}">
                <a16:creationId xmlns:a16="http://schemas.microsoft.com/office/drawing/2014/main" id="{EEE96058-CC7E-47EF-9FB9-3C532EF7CF9A}"/>
              </a:ext>
            </a:extLst>
          </p:cNvPr>
          <p:cNvSpPr txBox="1"/>
          <p:nvPr/>
        </p:nvSpPr>
        <p:spPr>
          <a:xfrm>
            <a:off x="615228" y="275054"/>
            <a:ext cx="5199881" cy="461665"/>
          </a:xfrm>
          <a:prstGeom prst="rect">
            <a:avLst/>
          </a:prstGeom>
          <a:noFill/>
        </p:spPr>
        <p:txBody>
          <a:bodyPr wrap="square" rtlCol="0">
            <a:spAutoFit/>
          </a:bodyPr>
          <a:lstStyle/>
          <a:p>
            <a:r>
              <a:rPr lang="ja-JP" altLang="en-US" sz="2400" dirty="0">
                <a:solidFill>
                  <a:srgbClr val="00B050"/>
                </a:solidFill>
                <a:latin typeface="HG創英角ｺﾞｼｯｸUB" panose="020B0909000000000000" pitchFamily="49" charset="-128"/>
                <a:ea typeface="HG創英角ｺﾞｼｯｸUB" panose="020B0909000000000000" pitchFamily="49" charset="-128"/>
              </a:rPr>
              <a:t>人生の三大資金</a:t>
            </a:r>
          </a:p>
        </p:txBody>
      </p:sp>
      <p:sp>
        <p:nvSpPr>
          <p:cNvPr id="6" name="正方形/長方形 5">
            <a:extLst>
              <a:ext uri="{FF2B5EF4-FFF2-40B4-BE49-F238E27FC236}">
                <a16:creationId xmlns:a16="http://schemas.microsoft.com/office/drawing/2014/main" id="{7E3DFCBA-DDC9-43C0-84BE-6C62BD59A27F}"/>
              </a:ext>
            </a:extLst>
          </p:cNvPr>
          <p:cNvSpPr/>
          <p:nvPr/>
        </p:nvSpPr>
        <p:spPr>
          <a:xfrm>
            <a:off x="420757" y="74568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3" name="スライド番号プレースホルダー 2">
            <a:extLst>
              <a:ext uri="{FF2B5EF4-FFF2-40B4-BE49-F238E27FC236}">
                <a16:creationId xmlns:a16="http://schemas.microsoft.com/office/drawing/2014/main" id="{00537E36-507E-41B5-A393-6983666D4594}"/>
              </a:ext>
            </a:extLst>
          </p:cNvPr>
          <p:cNvSpPr>
            <a:spLocks noGrp="1"/>
          </p:cNvSpPr>
          <p:nvPr>
            <p:ph type="sldNum" sz="quarter" idx="12"/>
          </p:nvPr>
        </p:nvSpPr>
        <p:spPr>
          <a:xfrm>
            <a:off x="8912352" y="6351648"/>
            <a:ext cx="378420" cy="365125"/>
          </a:xfrm>
        </p:spPr>
        <p:txBody>
          <a:bodyPr/>
          <a:lstStyle/>
          <a:p>
            <a:fld id="{404B8C3E-821F-46CE-913E-DC994660BEC0}" type="slidenum">
              <a:rPr kumimoji="1" lang="ja-JP" altLang="en-US" smtClean="0"/>
              <a:t>3</a:t>
            </a:fld>
            <a:endParaRPr kumimoji="1" lang="ja-JP" altLang="en-US"/>
          </a:p>
        </p:txBody>
      </p:sp>
      <p:sp>
        <p:nvSpPr>
          <p:cNvPr id="13" name="正方形/長方形 12">
            <a:extLst>
              <a:ext uri="{FF2B5EF4-FFF2-40B4-BE49-F238E27FC236}">
                <a16:creationId xmlns:a16="http://schemas.microsoft.com/office/drawing/2014/main" id="{53584172-BB2C-E0A4-8A6A-FA86B3DD8163}"/>
              </a:ext>
            </a:extLst>
          </p:cNvPr>
          <p:cNvSpPr/>
          <p:nvPr/>
        </p:nvSpPr>
        <p:spPr>
          <a:xfrm>
            <a:off x="8912352" y="5655733"/>
            <a:ext cx="197781" cy="4449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6A6A0408-A20F-C46B-3059-E5559FDD0DCD}"/>
              </a:ext>
            </a:extLst>
          </p:cNvPr>
          <p:cNvPicPr>
            <a:picLocks noChangeAspect="1"/>
          </p:cNvPicPr>
          <p:nvPr/>
        </p:nvPicPr>
        <p:blipFill rotWithShape="1">
          <a:blip r:embed="rId3"/>
          <a:srcRect l="42902" t="27722" r="44930" b="64730"/>
          <a:stretch/>
        </p:blipFill>
        <p:spPr>
          <a:xfrm>
            <a:off x="4000924" y="996036"/>
            <a:ext cx="1633728" cy="591312"/>
          </a:xfrm>
          <a:prstGeom prst="rect">
            <a:avLst/>
          </a:prstGeom>
        </p:spPr>
      </p:pic>
      <p:pic>
        <p:nvPicPr>
          <p:cNvPr id="14" name="図 13">
            <a:extLst>
              <a:ext uri="{FF2B5EF4-FFF2-40B4-BE49-F238E27FC236}">
                <a16:creationId xmlns:a16="http://schemas.microsoft.com/office/drawing/2014/main" id="{377F8548-A578-8BE5-3234-B74AD3400953}"/>
              </a:ext>
            </a:extLst>
          </p:cNvPr>
          <p:cNvPicPr>
            <a:picLocks noChangeAspect="1"/>
          </p:cNvPicPr>
          <p:nvPr/>
        </p:nvPicPr>
        <p:blipFill rotWithShape="1">
          <a:blip r:embed="rId3"/>
          <a:srcRect l="25150" t="61881" r="62634" b="28567"/>
          <a:stretch/>
        </p:blipFill>
        <p:spPr>
          <a:xfrm>
            <a:off x="1851640" y="4027884"/>
            <a:ext cx="1640150" cy="748392"/>
          </a:xfrm>
          <a:prstGeom prst="rect">
            <a:avLst/>
          </a:prstGeom>
        </p:spPr>
      </p:pic>
      <p:pic>
        <p:nvPicPr>
          <p:cNvPr id="15" name="図 14">
            <a:extLst>
              <a:ext uri="{FF2B5EF4-FFF2-40B4-BE49-F238E27FC236}">
                <a16:creationId xmlns:a16="http://schemas.microsoft.com/office/drawing/2014/main" id="{593A8BD3-CD7F-3082-89B1-0205CE4564CE}"/>
              </a:ext>
            </a:extLst>
          </p:cNvPr>
          <p:cNvPicPr>
            <a:picLocks noChangeAspect="1"/>
          </p:cNvPicPr>
          <p:nvPr/>
        </p:nvPicPr>
        <p:blipFill rotWithShape="1">
          <a:blip r:embed="rId3"/>
          <a:srcRect l="54172" t="62514" r="29455" b="29700"/>
          <a:stretch/>
        </p:blipFill>
        <p:spPr>
          <a:xfrm>
            <a:off x="5543506" y="4097088"/>
            <a:ext cx="2198371" cy="609984"/>
          </a:xfrm>
          <a:prstGeom prst="rect">
            <a:avLst/>
          </a:prstGeom>
        </p:spPr>
      </p:pic>
      <p:pic>
        <p:nvPicPr>
          <p:cNvPr id="16" name="図 15">
            <a:extLst>
              <a:ext uri="{FF2B5EF4-FFF2-40B4-BE49-F238E27FC236}">
                <a16:creationId xmlns:a16="http://schemas.microsoft.com/office/drawing/2014/main" id="{5B1344A3-2B39-DAD0-7B71-4C398B5BC7DA}"/>
              </a:ext>
            </a:extLst>
          </p:cNvPr>
          <p:cNvPicPr>
            <a:picLocks noChangeAspect="1"/>
          </p:cNvPicPr>
          <p:nvPr/>
        </p:nvPicPr>
        <p:blipFill rotWithShape="1">
          <a:blip r:embed="rId3"/>
          <a:srcRect l="16615" t="35165" r="15446" b="37654"/>
          <a:stretch/>
        </p:blipFill>
        <p:spPr>
          <a:xfrm>
            <a:off x="392067" y="1765386"/>
            <a:ext cx="9121866" cy="2129460"/>
          </a:xfrm>
          <a:prstGeom prst="rect">
            <a:avLst/>
          </a:prstGeom>
        </p:spPr>
      </p:pic>
      <p:pic>
        <p:nvPicPr>
          <p:cNvPr id="17" name="図 16">
            <a:extLst>
              <a:ext uri="{FF2B5EF4-FFF2-40B4-BE49-F238E27FC236}">
                <a16:creationId xmlns:a16="http://schemas.microsoft.com/office/drawing/2014/main" id="{15D3CF68-D084-F39F-0B23-078A135E6B9D}"/>
              </a:ext>
            </a:extLst>
          </p:cNvPr>
          <p:cNvPicPr>
            <a:picLocks noChangeAspect="1"/>
          </p:cNvPicPr>
          <p:nvPr/>
        </p:nvPicPr>
        <p:blipFill rotWithShape="1">
          <a:blip r:embed="rId3"/>
          <a:srcRect l="16615" t="71350" r="55397" b="5832"/>
          <a:stretch/>
        </p:blipFill>
        <p:spPr>
          <a:xfrm>
            <a:off x="615228" y="4830385"/>
            <a:ext cx="3757805" cy="1787629"/>
          </a:xfrm>
          <a:prstGeom prst="rect">
            <a:avLst/>
          </a:prstGeom>
        </p:spPr>
      </p:pic>
      <p:pic>
        <p:nvPicPr>
          <p:cNvPr id="18" name="図 17">
            <a:extLst>
              <a:ext uri="{FF2B5EF4-FFF2-40B4-BE49-F238E27FC236}">
                <a16:creationId xmlns:a16="http://schemas.microsoft.com/office/drawing/2014/main" id="{8994BFEC-6555-F65A-BADC-CC47A087DE45}"/>
              </a:ext>
            </a:extLst>
          </p:cNvPr>
          <p:cNvPicPr>
            <a:picLocks noChangeAspect="1"/>
          </p:cNvPicPr>
          <p:nvPr/>
        </p:nvPicPr>
        <p:blipFill rotWithShape="1">
          <a:blip r:embed="rId3"/>
          <a:srcRect l="46131" t="70094" r="19995" b="5616"/>
          <a:stretch/>
        </p:blipFill>
        <p:spPr>
          <a:xfrm>
            <a:off x="4364261" y="4772717"/>
            <a:ext cx="4548091" cy="1902964"/>
          </a:xfrm>
          <a:prstGeom prst="rect">
            <a:avLst/>
          </a:prstGeom>
        </p:spPr>
      </p:pic>
    </p:spTree>
    <p:extLst>
      <p:ext uri="{BB962C8B-B14F-4D97-AF65-F5344CB8AC3E}">
        <p14:creationId xmlns:p14="http://schemas.microsoft.com/office/powerpoint/2010/main" val="161733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E67564-21F6-4117-B32F-916E08BE233E}"/>
              </a:ext>
            </a:extLst>
          </p:cNvPr>
          <p:cNvPicPr>
            <a:picLocks noChangeAspect="1"/>
          </p:cNvPicPr>
          <p:nvPr/>
        </p:nvPicPr>
        <p:blipFill>
          <a:blip r:embed="rId2"/>
          <a:stretch>
            <a:fillRect/>
          </a:stretch>
        </p:blipFill>
        <p:spPr>
          <a:xfrm>
            <a:off x="7867650" y="323789"/>
            <a:ext cx="1423122" cy="411956"/>
          </a:xfrm>
          <a:prstGeom prst="rect">
            <a:avLst/>
          </a:prstGeom>
        </p:spPr>
      </p:pic>
      <p:sp>
        <p:nvSpPr>
          <p:cNvPr id="6" name="正方形/長方形 5">
            <a:extLst>
              <a:ext uri="{FF2B5EF4-FFF2-40B4-BE49-F238E27FC236}">
                <a16:creationId xmlns:a16="http://schemas.microsoft.com/office/drawing/2014/main" id="{7E3DFCBA-DDC9-43C0-84BE-6C62BD59A27F}"/>
              </a:ext>
            </a:extLst>
          </p:cNvPr>
          <p:cNvSpPr/>
          <p:nvPr/>
        </p:nvSpPr>
        <p:spPr>
          <a:xfrm>
            <a:off x="420757" y="74568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3" name="スライド番号プレースホルダー 2">
            <a:extLst>
              <a:ext uri="{FF2B5EF4-FFF2-40B4-BE49-F238E27FC236}">
                <a16:creationId xmlns:a16="http://schemas.microsoft.com/office/drawing/2014/main" id="{00537E36-507E-41B5-A393-6983666D4594}"/>
              </a:ext>
            </a:extLst>
          </p:cNvPr>
          <p:cNvSpPr>
            <a:spLocks noGrp="1"/>
          </p:cNvSpPr>
          <p:nvPr>
            <p:ph type="sldNum" sz="quarter" idx="12"/>
          </p:nvPr>
        </p:nvSpPr>
        <p:spPr/>
        <p:txBody>
          <a:bodyPr/>
          <a:lstStyle/>
          <a:p>
            <a:fld id="{404B8C3E-821F-46CE-913E-DC994660BEC0}" type="slidenum">
              <a:rPr kumimoji="1" lang="ja-JP" altLang="en-US" smtClean="0"/>
              <a:t>30</a:t>
            </a:fld>
            <a:endParaRPr kumimoji="1" lang="ja-JP" altLang="en-US"/>
          </a:p>
        </p:txBody>
      </p:sp>
      <p:sp>
        <p:nvSpPr>
          <p:cNvPr id="12" name="テキスト ボックス 11">
            <a:extLst>
              <a:ext uri="{FF2B5EF4-FFF2-40B4-BE49-F238E27FC236}">
                <a16:creationId xmlns:a16="http://schemas.microsoft.com/office/drawing/2014/main" id="{05BF2990-CFF1-C764-852A-741A1B16AD6C}"/>
              </a:ext>
            </a:extLst>
          </p:cNvPr>
          <p:cNvSpPr txBox="1"/>
          <p:nvPr/>
        </p:nvSpPr>
        <p:spPr>
          <a:xfrm>
            <a:off x="615228" y="217572"/>
            <a:ext cx="5199881" cy="461665"/>
          </a:xfrm>
          <a:prstGeom prst="rect">
            <a:avLst/>
          </a:prstGeom>
          <a:noFill/>
        </p:spPr>
        <p:txBody>
          <a:bodyPr wrap="square" rtlCol="0">
            <a:spAutoFit/>
          </a:bodyPr>
          <a:lstStyle/>
          <a:p>
            <a:r>
              <a:rPr lang="ja-JP" altLang="en-US" sz="2400" dirty="0">
                <a:solidFill>
                  <a:srgbClr val="00B050"/>
                </a:solidFill>
                <a:latin typeface="HG創英角ｺﾞｼｯｸUB" panose="020B0909000000000000" pitchFamily="49" charset="-128"/>
                <a:ea typeface="HG創英角ｺﾞｼｯｸUB" panose="020B0909000000000000" pitchFamily="49" charset="-128"/>
              </a:rPr>
              <a:t>ＩＤｅＣｏとは</a:t>
            </a:r>
          </a:p>
        </p:txBody>
      </p:sp>
      <p:sp>
        <p:nvSpPr>
          <p:cNvPr id="13" name="字幕 9">
            <a:extLst>
              <a:ext uri="{FF2B5EF4-FFF2-40B4-BE49-F238E27FC236}">
                <a16:creationId xmlns:a16="http://schemas.microsoft.com/office/drawing/2014/main" id="{3AAD0270-E764-4A49-9FE1-14F872AA30B2}"/>
              </a:ext>
            </a:extLst>
          </p:cNvPr>
          <p:cNvSpPr>
            <a:spLocks noGrp="1"/>
          </p:cNvSpPr>
          <p:nvPr>
            <p:ph type="subTitle" idx="1"/>
          </p:nvPr>
        </p:nvSpPr>
        <p:spPr>
          <a:xfrm>
            <a:off x="420757" y="1180214"/>
            <a:ext cx="9297401" cy="5176137"/>
          </a:xfrm>
        </p:spPr>
        <p:txBody>
          <a:bodyPr>
            <a:noAutofit/>
          </a:bodyPr>
          <a:lstStyle/>
          <a:p>
            <a:pPr algn="l"/>
            <a:r>
              <a:rPr lang="ja-JP" altLang="en-US" sz="3200" dirty="0">
                <a:latin typeface="ＭＳ ゴシック" panose="020B0609070205080204" pitchFamily="49" charset="-128"/>
                <a:ea typeface="ＭＳ ゴシック" panose="020B0609070205080204" pitchFamily="49" charset="-128"/>
              </a:rPr>
              <a:t>ポイント</a:t>
            </a:r>
            <a:endParaRPr lang="en-US" altLang="ja-JP" sz="3200" dirty="0">
              <a:latin typeface="ＭＳ ゴシック" panose="020B0609070205080204" pitchFamily="49" charset="-128"/>
              <a:ea typeface="ＭＳ ゴシック" panose="020B0609070205080204" pitchFamily="49" charset="-128"/>
            </a:endParaRPr>
          </a:p>
          <a:p>
            <a:pPr algn="l"/>
            <a:r>
              <a:rPr lang="ja-JP" altLang="en-US" sz="2100" dirty="0">
                <a:latin typeface="ＭＳ ゴシック" panose="020B0609070205080204" pitchFamily="49" charset="-128"/>
                <a:ea typeface="ＭＳ ゴシック" panose="020B0609070205080204" pitchFamily="49" charset="-128"/>
              </a:rPr>
              <a:t>１．掛け金は月々</a:t>
            </a:r>
            <a:r>
              <a:rPr lang="en-US" altLang="ja-JP" sz="2100" dirty="0">
                <a:latin typeface="ＭＳ ゴシック" panose="020B0609070205080204" pitchFamily="49" charset="-128"/>
                <a:ea typeface="ＭＳ ゴシック" panose="020B0609070205080204" pitchFamily="49" charset="-128"/>
              </a:rPr>
              <a:t>5,000</a:t>
            </a:r>
            <a:r>
              <a:rPr lang="ja-JP" altLang="en-US" sz="2100" dirty="0">
                <a:latin typeface="ＭＳ ゴシック" panose="020B0609070205080204" pitchFamily="49" charset="-128"/>
                <a:ea typeface="ＭＳ ゴシック" panose="020B0609070205080204" pitchFamily="49" charset="-128"/>
              </a:rPr>
              <a:t>円から、</a:t>
            </a:r>
            <a:r>
              <a:rPr lang="en-US" altLang="ja-JP" sz="2100" dirty="0">
                <a:latin typeface="ＭＳ ゴシック" panose="020B0609070205080204" pitchFamily="49" charset="-128"/>
                <a:ea typeface="ＭＳ ゴシック" panose="020B0609070205080204" pitchFamily="49" charset="-128"/>
              </a:rPr>
              <a:t>1,000</a:t>
            </a:r>
            <a:r>
              <a:rPr lang="ja-JP" altLang="en-US" sz="2100" dirty="0">
                <a:latin typeface="ＭＳ ゴシック" panose="020B0609070205080204" pitchFamily="49" charset="-128"/>
                <a:ea typeface="ＭＳ ゴシック" panose="020B0609070205080204" pitchFamily="49" charset="-128"/>
              </a:rPr>
              <a:t>円単位で自分で決めることができます。</a:t>
            </a:r>
            <a:endParaRPr lang="en-US" altLang="ja-JP" sz="2100" dirty="0">
              <a:latin typeface="ＭＳ ゴシック" panose="020B0609070205080204" pitchFamily="49" charset="-128"/>
              <a:ea typeface="ＭＳ ゴシック" panose="020B0609070205080204" pitchFamily="49" charset="-128"/>
            </a:endParaRPr>
          </a:p>
          <a:p>
            <a:pPr algn="l"/>
            <a:endParaRPr lang="en-US" altLang="ja-JP" sz="2100" dirty="0">
              <a:latin typeface="ＭＳ ゴシック" panose="020B0609070205080204" pitchFamily="49" charset="-128"/>
              <a:ea typeface="ＭＳ ゴシック" panose="020B0609070205080204" pitchFamily="49" charset="-128"/>
            </a:endParaRPr>
          </a:p>
          <a:p>
            <a:pPr algn="l"/>
            <a:r>
              <a:rPr lang="ja-JP" altLang="en-US" sz="2100" dirty="0">
                <a:latin typeface="ＭＳ ゴシック" panose="020B0609070205080204" pitchFamily="49" charset="-128"/>
                <a:ea typeface="ＭＳ ゴシック" panose="020B0609070205080204" pitchFamily="49" charset="-128"/>
              </a:rPr>
              <a:t>２．ご自身のニーズに合わせて運用する商品（投資信託・</a:t>
            </a:r>
            <a:r>
              <a:rPr lang="zh-TW" altLang="en-US" sz="2100" dirty="0">
                <a:latin typeface="ＭＳ ゴシック" panose="020B0609070205080204" pitchFamily="49" charset="-128"/>
                <a:ea typeface="ＭＳ ゴシック" panose="020B0609070205080204" pitchFamily="49" charset="-128"/>
              </a:rPr>
              <a:t>元本確保商品</a:t>
            </a:r>
            <a:r>
              <a:rPr lang="ja-JP" altLang="en-US" sz="2100" dirty="0">
                <a:latin typeface="ＭＳ ゴシック" panose="020B0609070205080204" pitchFamily="49" charset="-128"/>
                <a:ea typeface="ＭＳ ゴシック" panose="020B0609070205080204" pitchFamily="49" charset="-128"/>
              </a:rPr>
              <a:t>）の</a:t>
            </a:r>
            <a:endParaRPr lang="en-US" altLang="ja-JP" sz="2100" dirty="0">
              <a:latin typeface="ＭＳ ゴシック" panose="020B0609070205080204" pitchFamily="49" charset="-128"/>
              <a:ea typeface="ＭＳ ゴシック" panose="020B0609070205080204" pitchFamily="49" charset="-128"/>
            </a:endParaRPr>
          </a:p>
          <a:p>
            <a:pPr algn="l"/>
            <a:r>
              <a:rPr lang="ja-JP" altLang="en-US" sz="2100" dirty="0">
                <a:latin typeface="ＭＳ ゴシック" panose="020B0609070205080204" pitchFamily="49" charset="-128"/>
                <a:ea typeface="ＭＳ ゴシック" panose="020B0609070205080204" pitchFamily="49" charset="-128"/>
              </a:rPr>
              <a:t>　配分や組み合わせ等を決めることができます。</a:t>
            </a:r>
            <a:endParaRPr lang="en-US" altLang="ja-JP" sz="2100" dirty="0">
              <a:latin typeface="ＭＳ ゴシック" panose="020B0609070205080204" pitchFamily="49" charset="-128"/>
              <a:ea typeface="ＭＳ ゴシック" panose="020B0609070205080204" pitchFamily="49" charset="-128"/>
            </a:endParaRPr>
          </a:p>
          <a:p>
            <a:pPr algn="l"/>
            <a:endParaRPr lang="en-US" altLang="ja-JP" sz="2100" dirty="0">
              <a:latin typeface="ＭＳ ゴシック" panose="020B0609070205080204" pitchFamily="49" charset="-128"/>
              <a:ea typeface="ＭＳ ゴシック" panose="020B0609070205080204" pitchFamily="49" charset="-128"/>
            </a:endParaRPr>
          </a:p>
          <a:p>
            <a:pPr algn="l"/>
            <a:r>
              <a:rPr lang="ja-JP" altLang="en-US" sz="2100" dirty="0">
                <a:latin typeface="ＭＳ ゴシック" panose="020B0609070205080204" pitchFamily="49" charset="-128"/>
                <a:ea typeface="ＭＳ ゴシック" panose="020B0609070205080204" pitchFamily="49" charset="-128"/>
              </a:rPr>
              <a:t>３．積み立てた年金資産は原則</a:t>
            </a:r>
            <a:r>
              <a:rPr lang="en-US" altLang="ja-JP" sz="2100" dirty="0">
                <a:latin typeface="ＭＳ ゴシック" panose="020B0609070205080204" pitchFamily="49" charset="-128"/>
                <a:ea typeface="ＭＳ ゴシック" panose="020B0609070205080204" pitchFamily="49" charset="-128"/>
              </a:rPr>
              <a:t>60</a:t>
            </a:r>
            <a:r>
              <a:rPr lang="ja-JP" altLang="en-US" sz="2100" dirty="0">
                <a:latin typeface="ＭＳ ゴシック" panose="020B0609070205080204" pitchFamily="49" charset="-128"/>
                <a:ea typeface="ＭＳ ゴシック" panose="020B0609070205080204" pitchFamily="49" charset="-128"/>
              </a:rPr>
              <a:t>歳から受け取ることができます。</a:t>
            </a:r>
            <a:endParaRPr lang="en-US" altLang="ja-JP" sz="2100" dirty="0">
              <a:latin typeface="ＭＳ ゴシック" panose="020B0609070205080204" pitchFamily="49" charset="-128"/>
              <a:ea typeface="ＭＳ ゴシック" panose="020B0609070205080204" pitchFamily="49" charset="-128"/>
            </a:endParaRPr>
          </a:p>
          <a:p>
            <a:pPr algn="l"/>
            <a:endParaRPr lang="en-US" altLang="ja-JP" sz="2100" dirty="0">
              <a:latin typeface="ＭＳ ゴシック" panose="020B0609070205080204" pitchFamily="49" charset="-128"/>
              <a:ea typeface="ＭＳ ゴシック" panose="020B0609070205080204" pitchFamily="49" charset="-128"/>
            </a:endParaRPr>
          </a:p>
          <a:p>
            <a:pPr algn="l"/>
            <a:r>
              <a:rPr lang="ja-JP" altLang="en-US" sz="2100" dirty="0">
                <a:latin typeface="ＭＳ ゴシック" panose="020B0609070205080204" pitchFamily="49" charset="-128"/>
                <a:ea typeface="ＭＳ ゴシック" panose="020B0609070205080204" pitchFamily="49" charset="-128"/>
              </a:rPr>
              <a:t>４．３つの税制優遇を受けることができます。</a:t>
            </a:r>
            <a:endParaRPr lang="en-US" altLang="ja-JP" sz="2100" dirty="0">
              <a:latin typeface="ＭＳ ゴシック" panose="020B0609070205080204" pitchFamily="49" charset="-128"/>
              <a:ea typeface="ＭＳ ゴシック" panose="020B0609070205080204" pitchFamily="49" charset="-128"/>
            </a:endParaRPr>
          </a:p>
          <a:p>
            <a:pPr algn="l"/>
            <a:r>
              <a:rPr lang="ja-JP" altLang="en-US" sz="2100" dirty="0">
                <a:latin typeface="ＭＳ ゴシック" panose="020B0609070205080204" pitchFamily="49" charset="-128"/>
                <a:ea typeface="ＭＳ ゴシック" panose="020B0609070205080204" pitchFamily="49" charset="-128"/>
              </a:rPr>
              <a:t>　・掛金が全額所得控除となる。</a:t>
            </a:r>
            <a:endParaRPr lang="en-US" altLang="ja-JP" sz="2100" dirty="0">
              <a:latin typeface="ＭＳ ゴシック" panose="020B0609070205080204" pitchFamily="49" charset="-128"/>
              <a:ea typeface="ＭＳ ゴシック" panose="020B0609070205080204" pitchFamily="49" charset="-128"/>
            </a:endParaRPr>
          </a:p>
          <a:p>
            <a:pPr algn="l"/>
            <a:r>
              <a:rPr lang="ja-JP" altLang="en-US" sz="2100" dirty="0">
                <a:latin typeface="ＭＳ ゴシック" panose="020B0609070205080204" pitchFamily="49" charset="-128"/>
                <a:ea typeface="ＭＳ ゴシック" panose="020B0609070205080204" pitchFamily="49" charset="-128"/>
              </a:rPr>
              <a:t>　・運用益も非課税で再投資できる。</a:t>
            </a:r>
            <a:r>
              <a:rPr lang="ja-JP" altLang="en-US" sz="1000" dirty="0">
                <a:latin typeface="ＭＳ ゴシック" panose="020B0609070205080204" pitchFamily="49" charset="-128"/>
                <a:ea typeface="ＭＳ ゴシック" panose="020B0609070205080204" pitchFamily="49" charset="-128"/>
              </a:rPr>
              <a:t>（通常、金融商品の運用益には税金（源泉分離課税</a:t>
            </a:r>
            <a:r>
              <a:rPr lang="en-US" altLang="ja-JP" sz="1000" dirty="0">
                <a:latin typeface="ＭＳ ゴシック" panose="020B0609070205080204" pitchFamily="49" charset="-128"/>
                <a:ea typeface="ＭＳ ゴシック" panose="020B0609070205080204" pitchFamily="49" charset="-128"/>
              </a:rPr>
              <a:t>20.315%</a:t>
            </a:r>
            <a:r>
              <a:rPr lang="ja-JP" altLang="en-US" sz="1000" dirty="0">
                <a:latin typeface="ＭＳ ゴシック" panose="020B0609070205080204" pitchFamily="49" charset="-128"/>
                <a:ea typeface="ＭＳ ゴシック" panose="020B0609070205080204" pitchFamily="49" charset="-128"/>
              </a:rPr>
              <a:t>）がかかる）</a:t>
            </a:r>
            <a:endParaRPr lang="en-US" altLang="ja-JP" sz="1000" dirty="0">
              <a:latin typeface="ＭＳ ゴシック" panose="020B0609070205080204" pitchFamily="49" charset="-128"/>
              <a:ea typeface="ＭＳ ゴシック" panose="020B0609070205080204" pitchFamily="49" charset="-128"/>
            </a:endParaRPr>
          </a:p>
          <a:p>
            <a:pPr algn="l"/>
            <a:r>
              <a:rPr lang="ja-JP" altLang="en-US" sz="2100" dirty="0">
                <a:latin typeface="ＭＳ ゴシック" panose="020B0609070205080204" pitchFamily="49" charset="-128"/>
                <a:ea typeface="ＭＳ ゴシック" panose="020B0609070205080204" pitchFamily="49" charset="-128"/>
              </a:rPr>
              <a:t>　・受け取るときも</a:t>
            </a:r>
            <a:r>
              <a:rPr lang="zh-TW" altLang="en-US" sz="2100" dirty="0">
                <a:latin typeface="ＭＳ ゴシック" panose="020B0609070205080204" pitchFamily="49" charset="-128"/>
                <a:ea typeface="ＭＳ ゴシック" panose="020B0609070205080204" pitchFamily="49" charset="-128"/>
              </a:rPr>
              <a:t>退職所得控除</a:t>
            </a:r>
            <a:r>
              <a:rPr lang="ja-JP" altLang="en-US" sz="2100" dirty="0">
                <a:latin typeface="ＭＳ ゴシック" panose="020B0609070205080204" pitchFamily="49" charset="-128"/>
                <a:ea typeface="ＭＳ ゴシック" panose="020B0609070205080204" pitchFamily="49" charset="-128"/>
              </a:rPr>
              <a:t>、公的年金等控除を受けることができる。</a:t>
            </a:r>
          </a:p>
        </p:txBody>
      </p:sp>
    </p:spTree>
    <p:extLst>
      <p:ext uri="{BB962C8B-B14F-4D97-AF65-F5344CB8AC3E}">
        <p14:creationId xmlns:p14="http://schemas.microsoft.com/office/powerpoint/2010/main" val="3375069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E67564-21F6-4117-B32F-916E08BE233E}"/>
              </a:ext>
            </a:extLst>
          </p:cNvPr>
          <p:cNvPicPr>
            <a:picLocks noChangeAspect="1"/>
          </p:cNvPicPr>
          <p:nvPr/>
        </p:nvPicPr>
        <p:blipFill>
          <a:blip r:embed="rId2"/>
          <a:stretch>
            <a:fillRect/>
          </a:stretch>
        </p:blipFill>
        <p:spPr>
          <a:xfrm>
            <a:off x="7867650" y="323789"/>
            <a:ext cx="1423122" cy="411956"/>
          </a:xfrm>
          <a:prstGeom prst="rect">
            <a:avLst/>
          </a:prstGeom>
        </p:spPr>
      </p:pic>
      <p:sp>
        <p:nvSpPr>
          <p:cNvPr id="6" name="正方形/長方形 5">
            <a:extLst>
              <a:ext uri="{FF2B5EF4-FFF2-40B4-BE49-F238E27FC236}">
                <a16:creationId xmlns:a16="http://schemas.microsoft.com/office/drawing/2014/main" id="{7E3DFCBA-DDC9-43C0-84BE-6C62BD59A27F}"/>
              </a:ext>
            </a:extLst>
          </p:cNvPr>
          <p:cNvSpPr/>
          <p:nvPr/>
        </p:nvSpPr>
        <p:spPr>
          <a:xfrm>
            <a:off x="420757" y="74568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3" name="スライド番号プレースホルダー 2">
            <a:extLst>
              <a:ext uri="{FF2B5EF4-FFF2-40B4-BE49-F238E27FC236}">
                <a16:creationId xmlns:a16="http://schemas.microsoft.com/office/drawing/2014/main" id="{00537E36-507E-41B5-A393-6983666D4594}"/>
              </a:ext>
            </a:extLst>
          </p:cNvPr>
          <p:cNvSpPr>
            <a:spLocks noGrp="1"/>
          </p:cNvSpPr>
          <p:nvPr>
            <p:ph type="sldNum" sz="quarter" idx="12"/>
          </p:nvPr>
        </p:nvSpPr>
        <p:spPr/>
        <p:txBody>
          <a:bodyPr/>
          <a:lstStyle/>
          <a:p>
            <a:fld id="{404B8C3E-821F-46CE-913E-DC994660BEC0}" type="slidenum">
              <a:rPr kumimoji="1" lang="ja-JP" altLang="en-US" smtClean="0"/>
              <a:t>31</a:t>
            </a:fld>
            <a:endParaRPr kumimoji="1" lang="ja-JP" altLang="en-US" dirty="0"/>
          </a:p>
        </p:txBody>
      </p:sp>
      <p:sp>
        <p:nvSpPr>
          <p:cNvPr id="2" name="字幕 9">
            <a:extLst>
              <a:ext uri="{FF2B5EF4-FFF2-40B4-BE49-F238E27FC236}">
                <a16:creationId xmlns:a16="http://schemas.microsoft.com/office/drawing/2014/main" id="{89515E07-4B33-8750-BEA9-C26E6FC31E4E}"/>
              </a:ext>
            </a:extLst>
          </p:cNvPr>
          <p:cNvSpPr txBox="1">
            <a:spLocks/>
          </p:cNvSpPr>
          <p:nvPr/>
        </p:nvSpPr>
        <p:spPr>
          <a:xfrm>
            <a:off x="779267" y="1222914"/>
            <a:ext cx="8445696" cy="4974103"/>
          </a:xfrm>
          <a:prstGeom prst="rect">
            <a:avLst/>
          </a:prstGeom>
          <a:ln>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3200" dirty="0">
                <a:latin typeface="ＭＳ ゴシック" panose="020B0609070205080204" pitchFamily="49" charset="-128"/>
                <a:ea typeface="ＭＳ ゴシック" panose="020B0609070205080204" pitchFamily="49" charset="-128"/>
              </a:rPr>
              <a:t>企業型年金規約の定めにより</a:t>
            </a:r>
            <a:r>
              <a:rPr lang="en-US" altLang="ja-JP" sz="3200" dirty="0">
                <a:latin typeface="ＭＳ ゴシック" panose="020B0609070205080204" pitchFamily="49" charset="-128"/>
                <a:ea typeface="ＭＳ ゴシック" panose="020B0609070205080204" pitchFamily="49" charset="-128"/>
              </a:rPr>
              <a:t>iDeCo</a:t>
            </a:r>
            <a:r>
              <a:rPr lang="ja-JP" altLang="en-US" sz="3200" dirty="0">
                <a:latin typeface="ＭＳ ゴシック" panose="020B0609070205080204" pitchFamily="49" charset="-128"/>
                <a:ea typeface="ＭＳ ゴシック" panose="020B0609070205080204" pitchFamily="49" charset="-128"/>
              </a:rPr>
              <a:t>に加入できなかった</a:t>
            </a:r>
            <a:r>
              <a:rPr lang="ja-JP" altLang="en-US" sz="3200" b="1" u="sng" dirty="0">
                <a:solidFill>
                  <a:srgbClr val="FF0000"/>
                </a:solidFill>
                <a:latin typeface="ＭＳ ゴシック" panose="020B0609070205080204" pitchFamily="49" charset="-128"/>
                <a:ea typeface="ＭＳ ゴシック" panose="020B0609070205080204" pitchFamily="49" charset="-128"/>
              </a:rPr>
              <a:t>企業型ＤＣ加入者の方も加入できるようになります。</a:t>
            </a:r>
            <a:endParaRPr lang="en-US" altLang="ja-JP" sz="3200" b="1" u="sng" dirty="0">
              <a:solidFill>
                <a:srgbClr val="FF0000"/>
              </a:solidFill>
              <a:latin typeface="ＭＳ ゴシック" panose="020B0609070205080204" pitchFamily="49" charset="-128"/>
              <a:ea typeface="ＭＳ ゴシック" panose="020B0609070205080204" pitchFamily="49" charset="-128"/>
            </a:endParaRPr>
          </a:p>
          <a:p>
            <a:pPr algn="l"/>
            <a:r>
              <a:rPr lang="ja-JP" altLang="en-US" sz="3200" dirty="0">
                <a:latin typeface="ＭＳ ゴシック" panose="020B0609070205080204" pitchFamily="49" charset="-128"/>
                <a:ea typeface="ＭＳ ゴシック" panose="020B0609070205080204" pitchFamily="49" charset="-128"/>
              </a:rPr>
              <a:t>ただし、各月の</a:t>
            </a:r>
            <a:r>
              <a:rPr lang="ja-JP" altLang="en-US" sz="3200" b="1" u="sng" dirty="0">
                <a:solidFill>
                  <a:srgbClr val="FF0000"/>
                </a:solidFill>
                <a:latin typeface="ＭＳ ゴシック" panose="020B0609070205080204" pitchFamily="49" charset="-128"/>
                <a:ea typeface="ＭＳ ゴシック" panose="020B0609070205080204" pitchFamily="49" charset="-128"/>
              </a:rPr>
              <a:t>企業型の事業主掛金額と合算して月額５．５万円</a:t>
            </a:r>
            <a:r>
              <a:rPr lang="ja-JP" altLang="en-US" sz="3200" dirty="0">
                <a:latin typeface="ＭＳ ゴシック" panose="020B0609070205080204" pitchFamily="49" charset="-128"/>
                <a:ea typeface="ＭＳ ゴシック" panose="020B0609070205080204" pitchFamily="49" charset="-128"/>
              </a:rPr>
              <a:t>を超えることはできません。</a:t>
            </a:r>
            <a:endParaRPr lang="en-US" altLang="ja-JP" sz="3200" dirty="0">
              <a:latin typeface="ＭＳ ゴシック" panose="020B0609070205080204" pitchFamily="49" charset="-128"/>
              <a:ea typeface="ＭＳ ゴシック" panose="020B0609070205080204" pitchFamily="49" charset="-128"/>
            </a:endParaRPr>
          </a:p>
          <a:p>
            <a:pPr algn="l"/>
            <a:r>
              <a:rPr lang="ja-JP" altLang="en-US" sz="3200" dirty="0">
                <a:latin typeface="ＭＳ ゴシック" panose="020B0609070205080204" pitchFamily="49" charset="-128"/>
                <a:ea typeface="ＭＳ ゴシック" panose="020B0609070205080204" pitchFamily="49" charset="-128"/>
              </a:rPr>
              <a:t>また、掛金（企業型の事業主掛金・ｉＤｅＣｏ）が</a:t>
            </a:r>
            <a:r>
              <a:rPr lang="ja-JP" altLang="en-US" sz="3200" b="1" u="sng" dirty="0">
                <a:solidFill>
                  <a:srgbClr val="FF0000"/>
                </a:solidFill>
                <a:latin typeface="ＭＳ ゴシック" panose="020B0609070205080204" pitchFamily="49" charset="-128"/>
                <a:ea typeface="ＭＳ ゴシック" panose="020B0609070205080204" pitchFamily="49" charset="-128"/>
              </a:rPr>
              <a:t>各月拠出であること、企業型ＤＣのマッチング　拠出を利用していないこと、が必要</a:t>
            </a:r>
            <a:r>
              <a:rPr lang="ja-JP" altLang="en-US" sz="3200" dirty="0">
                <a:latin typeface="ＭＳ ゴシック" panose="020B0609070205080204" pitchFamily="49" charset="-128"/>
                <a:ea typeface="ＭＳ ゴシック" panose="020B0609070205080204" pitchFamily="49" charset="-128"/>
              </a:rPr>
              <a:t>となります。</a:t>
            </a:r>
          </a:p>
        </p:txBody>
      </p:sp>
      <p:sp>
        <p:nvSpPr>
          <p:cNvPr id="11" name="テキスト ボックス 10">
            <a:extLst>
              <a:ext uri="{FF2B5EF4-FFF2-40B4-BE49-F238E27FC236}">
                <a16:creationId xmlns:a16="http://schemas.microsoft.com/office/drawing/2014/main" id="{EEF3AFDE-A837-D4D5-3DC7-9A2888564B59}"/>
              </a:ext>
            </a:extLst>
          </p:cNvPr>
          <p:cNvSpPr txBox="1"/>
          <p:nvPr/>
        </p:nvSpPr>
        <p:spPr>
          <a:xfrm>
            <a:off x="615228" y="237940"/>
            <a:ext cx="5199881" cy="461665"/>
          </a:xfrm>
          <a:prstGeom prst="rect">
            <a:avLst/>
          </a:prstGeom>
          <a:noFill/>
        </p:spPr>
        <p:txBody>
          <a:bodyPr wrap="square" rtlCol="0">
            <a:spAutoFit/>
          </a:bodyPr>
          <a:lstStyle/>
          <a:p>
            <a:r>
              <a:rPr lang="ja-JP" altLang="en-US" sz="2400" dirty="0">
                <a:solidFill>
                  <a:srgbClr val="00B050"/>
                </a:solidFill>
                <a:latin typeface="HG創英角ｺﾞｼｯｸUB" panose="020B0909000000000000" pitchFamily="49" charset="-128"/>
                <a:ea typeface="HG創英角ｺﾞｼｯｸUB" panose="020B0909000000000000" pitchFamily="49" charset="-128"/>
              </a:rPr>
              <a:t>ＩＤｅＣｏとは</a:t>
            </a:r>
          </a:p>
        </p:txBody>
      </p:sp>
    </p:spTree>
    <p:extLst>
      <p:ext uri="{BB962C8B-B14F-4D97-AF65-F5344CB8AC3E}">
        <p14:creationId xmlns:p14="http://schemas.microsoft.com/office/powerpoint/2010/main" val="3271498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E67564-21F6-4117-B32F-916E08BE233E}"/>
              </a:ext>
            </a:extLst>
          </p:cNvPr>
          <p:cNvPicPr>
            <a:picLocks noChangeAspect="1"/>
          </p:cNvPicPr>
          <p:nvPr/>
        </p:nvPicPr>
        <p:blipFill>
          <a:blip r:embed="rId2"/>
          <a:stretch>
            <a:fillRect/>
          </a:stretch>
        </p:blipFill>
        <p:spPr>
          <a:xfrm>
            <a:off x="7867650" y="323789"/>
            <a:ext cx="1423122" cy="411956"/>
          </a:xfrm>
          <a:prstGeom prst="rect">
            <a:avLst/>
          </a:prstGeom>
        </p:spPr>
      </p:pic>
      <p:sp>
        <p:nvSpPr>
          <p:cNvPr id="6" name="正方形/長方形 5">
            <a:extLst>
              <a:ext uri="{FF2B5EF4-FFF2-40B4-BE49-F238E27FC236}">
                <a16:creationId xmlns:a16="http://schemas.microsoft.com/office/drawing/2014/main" id="{7E3DFCBA-DDC9-43C0-84BE-6C62BD59A27F}"/>
              </a:ext>
            </a:extLst>
          </p:cNvPr>
          <p:cNvSpPr/>
          <p:nvPr/>
        </p:nvSpPr>
        <p:spPr>
          <a:xfrm>
            <a:off x="420757" y="74568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3" name="スライド番号プレースホルダー 2">
            <a:extLst>
              <a:ext uri="{FF2B5EF4-FFF2-40B4-BE49-F238E27FC236}">
                <a16:creationId xmlns:a16="http://schemas.microsoft.com/office/drawing/2014/main" id="{00537E36-507E-41B5-A393-6983666D4594}"/>
              </a:ext>
            </a:extLst>
          </p:cNvPr>
          <p:cNvSpPr>
            <a:spLocks noGrp="1"/>
          </p:cNvSpPr>
          <p:nvPr>
            <p:ph type="sldNum" sz="quarter" idx="12"/>
          </p:nvPr>
        </p:nvSpPr>
        <p:spPr/>
        <p:txBody>
          <a:bodyPr/>
          <a:lstStyle/>
          <a:p>
            <a:fld id="{404B8C3E-821F-46CE-913E-DC994660BEC0}" type="slidenum">
              <a:rPr kumimoji="1" lang="ja-JP" altLang="en-US" smtClean="0"/>
              <a:t>32</a:t>
            </a:fld>
            <a:endParaRPr kumimoji="1" lang="ja-JP" altLang="en-US" dirty="0"/>
          </a:p>
        </p:txBody>
      </p:sp>
      <p:sp>
        <p:nvSpPr>
          <p:cNvPr id="9" name="タイトル 1">
            <a:extLst>
              <a:ext uri="{FF2B5EF4-FFF2-40B4-BE49-F238E27FC236}">
                <a16:creationId xmlns:a16="http://schemas.microsoft.com/office/drawing/2014/main" id="{E13BD497-FC86-4938-B7E4-9425B77993B0}"/>
              </a:ext>
            </a:extLst>
          </p:cNvPr>
          <p:cNvSpPr txBox="1">
            <a:spLocks/>
          </p:cNvSpPr>
          <p:nvPr/>
        </p:nvSpPr>
        <p:spPr>
          <a:xfrm>
            <a:off x="615228" y="878577"/>
            <a:ext cx="8089860" cy="65525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3200" u="sng" dirty="0">
                <a:latin typeface="ＭＳ ゴシック" panose="020B0609070205080204" pitchFamily="49" charset="-128"/>
                <a:ea typeface="ＭＳ ゴシック" panose="020B0609070205080204" pitchFamily="49" charset="-128"/>
              </a:rPr>
              <a:t>ⅰ</a:t>
            </a:r>
            <a:r>
              <a:rPr lang="ja-JP" altLang="en-US" sz="3200" u="sng" dirty="0">
                <a:latin typeface="ＭＳ ゴシック" panose="020B0609070205080204" pitchFamily="49" charset="-128"/>
                <a:ea typeface="ＭＳ ゴシック" panose="020B0609070205080204" pitchFamily="49" charset="-128"/>
              </a:rPr>
              <a:t>ＤｅＣｏ</a:t>
            </a:r>
            <a:endParaRPr lang="en-US" altLang="ja-JP" sz="3200" u="sng" dirty="0">
              <a:latin typeface="ＭＳ ゴシック" panose="020B0609070205080204" pitchFamily="49" charset="-128"/>
              <a:ea typeface="ＭＳ ゴシック" panose="020B0609070205080204" pitchFamily="49" charset="-128"/>
            </a:endParaRPr>
          </a:p>
        </p:txBody>
      </p:sp>
      <p:sp>
        <p:nvSpPr>
          <p:cNvPr id="8" name="字幕 7">
            <a:extLst>
              <a:ext uri="{FF2B5EF4-FFF2-40B4-BE49-F238E27FC236}">
                <a16:creationId xmlns:a16="http://schemas.microsoft.com/office/drawing/2014/main" id="{EE1D6A1C-A33F-5960-EE55-2957F75256B7}"/>
              </a:ext>
            </a:extLst>
          </p:cNvPr>
          <p:cNvSpPr>
            <a:spLocks noGrp="1"/>
          </p:cNvSpPr>
          <p:nvPr>
            <p:ph type="subTitle" idx="1"/>
          </p:nvPr>
        </p:nvSpPr>
        <p:spPr/>
        <p:txBody>
          <a:bodyPr/>
          <a:lstStyle/>
          <a:p>
            <a:endParaRPr lang="ja-JP" altLang="en-US"/>
          </a:p>
        </p:txBody>
      </p:sp>
      <p:pic>
        <p:nvPicPr>
          <p:cNvPr id="11" name="図 10">
            <a:extLst>
              <a:ext uri="{FF2B5EF4-FFF2-40B4-BE49-F238E27FC236}">
                <a16:creationId xmlns:a16="http://schemas.microsoft.com/office/drawing/2014/main" id="{C1B52BDE-EFEC-36A6-273A-916AA64F2AB7}"/>
              </a:ext>
            </a:extLst>
          </p:cNvPr>
          <p:cNvPicPr>
            <a:picLocks noChangeAspect="1"/>
          </p:cNvPicPr>
          <p:nvPr/>
        </p:nvPicPr>
        <p:blipFill>
          <a:blip r:embed="rId3"/>
          <a:stretch>
            <a:fillRect/>
          </a:stretch>
        </p:blipFill>
        <p:spPr>
          <a:xfrm>
            <a:off x="316289" y="1834297"/>
            <a:ext cx="9169641" cy="3723969"/>
          </a:xfrm>
          <a:prstGeom prst="rect">
            <a:avLst/>
          </a:prstGeom>
        </p:spPr>
      </p:pic>
      <p:sp>
        <p:nvSpPr>
          <p:cNvPr id="13" name="テキスト ボックス 12">
            <a:extLst>
              <a:ext uri="{FF2B5EF4-FFF2-40B4-BE49-F238E27FC236}">
                <a16:creationId xmlns:a16="http://schemas.microsoft.com/office/drawing/2014/main" id="{1DF1B270-53C6-035D-1613-EFCBF25E7239}"/>
              </a:ext>
            </a:extLst>
          </p:cNvPr>
          <p:cNvSpPr txBox="1"/>
          <p:nvPr/>
        </p:nvSpPr>
        <p:spPr>
          <a:xfrm>
            <a:off x="615228" y="214384"/>
            <a:ext cx="5199881" cy="461665"/>
          </a:xfrm>
          <a:prstGeom prst="rect">
            <a:avLst/>
          </a:prstGeom>
          <a:noFill/>
        </p:spPr>
        <p:txBody>
          <a:bodyPr wrap="square" rtlCol="0">
            <a:spAutoFit/>
          </a:bodyPr>
          <a:lstStyle/>
          <a:p>
            <a:r>
              <a:rPr lang="ja-JP" altLang="en-US" sz="2400" dirty="0">
                <a:solidFill>
                  <a:srgbClr val="00B050"/>
                </a:solidFill>
                <a:latin typeface="HG創英角ｺﾞｼｯｸUB" panose="020B0909000000000000" pitchFamily="49" charset="-128"/>
                <a:ea typeface="HG創英角ｺﾞｼｯｸUB" panose="020B0909000000000000" pitchFamily="49" charset="-128"/>
              </a:rPr>
              <a:t>ＩＤｅＣｏとは</a:t>
            </a:r>
          </a:p>
        </p:txBody>
      </p:sp>
    </p:spTree>
    <p:extLst>
      <p:ext uri="{BB962C8B-B14F-4D97-AF65-F5344CB8AC3E}">
        <p14:creationId xmlns:p14="http://schemas.microsoft.com/office/powerpoint/2010/main" val="196508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DED232E2-AD32-44A2-B01E-0728ADAB8764}"/>
              </a:ext>
            </a:extLst>
          </p:cNvPr>
          <p:cNvSpPr txBox="1"/>
          <p:nvPr/>
        </p:nvSpPr>
        <p:spPr>
          <a:xfrm>
            <a:off x="510277" y="2757050"/>
            <a:ext cx="8885446" cy="923330"/>
          </a:xfrm>
          <a:prstGeom prst="rect">
            <a:avLst/>
          </a:prstGeom>
          <a:noFill/>
        </p:spPr>
        <p:txBody>
          <a:bodyPr wrap="square" rtlCol="0">
            <a:spAutoFit/>
          </a:bodyPr>
          <a:lstStyle/>
          <a:p>
            <a:pPr algn="ctr"/>
            <a:r>
              <a:rPr lang="ja-JP" altLang="en-US" sz="5400" dirty="0">
                <a:solidFill>
                  <a:srgbClr val="00B050"/>
                </a:solidFill>
                <a:latin typeface="HG創英角ｺﾞｼｯｸUB" panose="020B0909000000000000" pitchFamily="49" charset="-128"/>
                <a:ea typeface="HG創英角ｺﾞｼｯｸUB" panose="020B0909000000000000" pitchFamily="49" charset="-128"/>
              </a:rPr>
              <a:t>共済と保険</a:t>
            </a:r>
          </a:p>
        </p:txBody>
      </p:sp>
      <p:sp>
        <p:nvSpPr>
          <p:cNvPr id="4" name="スライド番号プレースホルダー 3">
            <a:extLst>
              <a:ext uri="{FF2B5EF4-FFF2-40B4-BE49-F238E27FC236}">
                <a16:creationId xmlns:a16="http://schemas.microsoft.com/office/drawing/2014/main" id="{A0F97FC9-8ED0-4C48-8DD6-B88F5B12E8DE}"/>
              </a:ext>
            </a:extLst>
          </p:cNvPr>
          <p:cNvSpPr>
            <a:spLocks noGrp="1"/>
          </p:cNvSpPr>
          <p:nvPr>
            <p:ph type="sldNum" sz="quarter" idx="12"/>
          </p:nvPr>
        </p:nvSpPr>
        <p:spPr>
          <a:xfrm>
            <a:off x="7677150" y="6369605"/>
            <a:ext cx="2228850" cy="365125"/>
          </a:xfrm>
        </p:spPr>
        <p:txBody>
          <a:bodyPr/>
          <a:lstStyle/>
          <a:p>
            <a:fld id="{404B8C3E-821F-46CE-913E-DC994660BEC0}" type="slidenum">
              <a:rPr kumimoji="1" lang="ja-JP" altLang="en-US" smtClean="0"/>
              <a:t>33</a:t>
            </a:fld>
            <a:endParaRPr kumimoji="1" lang="ja-JP" altLang="en-US"/>
          </a:p>
        </p:txBody>
      </p:sp>
    </p:spTree>
    <p:extLst>
      <p:ext uri="{BB962C8B-B14F-4D97-AF65-F5344CB8AC3E}">
        <p14:creationId xmlns:p14="http://schemas.microsoft.com/office/powerpoint/2010/main" val="1710829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E67564-21F6-4117-B32F-916E08BE233E}"/>
              </a:ext>
            </a:extLst>
          </p:cNvPr>
          <p:cNvPicPr>
            <a:picLocks noChangeAspect="1"/>
          </p:cNvPicPr>
          <p:nvPr/>
        </p:nvPicPr>
        <p:blipFill>
          <a:blip r:embed="rId2"/>
          <a:stretch>
            <a:fillRect/>
          </a:stretch>
        </p:blipFill>
        <p:spPr>
          <a:xfrm>
            <a:off x="8062808" y="352814"/>
            <a:ext cx="1423122" cy="411956"/>
          </a:xfrm>
          <a:prstGeom prst="rect">
            <a:avLst/>
          </a:prstGeom>
        </p:spPr>
      </p:pic>
      <p:sp>
        <p:nvSpPr>
          <p:cNvPr id="7" name="テキスト ボックス 6">
            <a:extLst>
              <a:ext uri="{FF2B5EF4-FFF2-40B4-BE49-F238E27FC236}">
                <a16:creationId xmlns:a16="http://schemas.microsoft.com/office/drawing/2014/main" id="{EEE96058-CC7E-47EF-9FB9-3C532EF7CF9A}"/>
              </a:ext>
            </a:extLst>
          </p:cNvPr>
          <p:cNvSpPr txBox="1"/>
          <p:nvPr/>
        </p:nvSpPr>
        <p:spPr>
          <a:xfrm>
            <a:off x="420070" y="322046"/>
            <a:ext cx="5199881" cy="461665"/>
          </a:xfrm>
          <a:prstGeom prst="rect">
            <a:avLst/>
          </a:prstGeom>
          <a:noFill/>
        </p:spPr>
        <p:txBody>
          <a:bodyPr wrap="square" rtlCol="0">
            <a:spAutoFit/>
          </a:bodyPr>
          <a:lstStyle/>
          <a:p>
            <a:r>
              <a:rPr lang="ja-JP" altLang="en-US" sz="2400" dirty="0">
                <a:solidFill>
                  <a:srgbClr val="00B050"/>
                </a:solidFill>
                <a:latin typeface="HG創英角ｺﾞｼｯｸUB" panose="020B0909000000000000" pitchFamily="49" charset="-128"/>
                <a:ea typeface="HG創英角ｺﾞｼｯｸUB" panose="020B0909000000000000" pitchFamily="49" charset="-128"/>
              </a:rPr>
              <a:t>１．保険とは、共済とは</a:t>
            </a:r>
          </a:p>
        </p:txBody>
      </p:sp>
      <p:sp>
        <p:nvSpPr>
          <p:cNvPr id="6" name="正方形/長方形 5">
            <a:extLst>
              <a:ext uri="{FF2B5EF4-FFF2-40B4-BE49-F238E27FC236}">
                <a16:creationId xmlns:a16="http://schemas.microsoft.com/office/drawing/2014/main" id="{7E3DFCBA-DDC9-43C0-84BE-6C62BD59A27F}"/>
              </a:ext>
            </a:extLst>
          </p:cNvPr>
          <p:cNvSpPr/>
          <p:nvPr/>
        </p:nvSpPr>
        <p:spPr>
          <a:xfrm>
            <a:off x="420757" y="831688"/>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2" name="スライド番号プレースホルダー 1">
            <a:extLst>
              <a:ext uri="{FF2B5EF4-FFF2-40B4-BE49-F238E27FC236}">
                <a16:creationId xmlns:a16="http://schemas.microsoft.com/office/drawing/2014/main" id="{F72401EA-71F3-45E7-8F16-6B97FB343C84}"/>
              </a:ext>
            </a:extLst>
          </p:cNvPr>
          <p:cNvSpPr>
            <a:spLocks noGrp="1"/>
          </p:cNvSpPr>
          <p:nvPr>
            <p:ph type="sldNum" sz="quarter" idx="12"/>
          </p:nvPr>
        </p:nvSpPr>
        <p:spPr>
          <a:xfrm>
            <a:off x="7659944" y="6286341"/>
            <a:ext cx="2228850" cy="365125"/>
          </a:xfrm>
        </p:spPr>
        <p:txBody>
          <a:bodyPr/>
          <a:lstStyle/>
          <a:p>
            <a:fld id="{404B8C3E-821F-46CE-913E-DC994660BEC0}" type="slidenum">
              <a:rPr kumimoji="1" lang="ja-JP" altLang="en-US" smtClean="0"/>
              <a:t>34</a:t>
            </a:fld>
            <a:endParaRPr kumimoji="1" lang="ja-JP" altLang="en-US"/>
          </a:p>
        </p:txBody>
      </p:sp>
      <p:sp>
        <p:nvSpPr>
          <p:cNvPr id="13" name="タイトル 1">
            <a:extLst>
              <a:ext uri="{FF2B5EF4-FFF2-40B4-BE49-F238E27FC236}">
                <a16:creationId xmlns:a16="http://schemas.microsoft.com/office/drawing/2014/main" id="{7A9EDA53-BB80-4ABC-BA3F-F0C9747B2FDA}"/>
              </a:ext>
            </a:extLst>
          </p:cNvPr>
          <p:cNvSpPr txBox="1">
            <a:spLocks/>
          </p:cNvSpPr>
          <p:nvPr/>
        </p:nvSpPr>
        <p:spPr>
          <a:xfrm>
            <a:off x="420069" y="1196480"/>
            <a:ext cx="4664989" cy="773384"/>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dirty="0">
                <a:latin typeface="HGPｺﾞｼｯｸE" panose="020B0900000000000000" pitchFamily="50" charset="-128"/>
                <a:ea typeface="HGPｺﾞｼｯｸE" panose="020B0900000000000000" pitchFamily="50" charset="-128"/>
              </a:rPr>
              <a:t>共済とは、保険とは</a:t>
            </a:r>
            <a:endParaRPr lang="en-US" altLang="ja-JP" dirty="0">
              <a:latin typeface="HGPｺﾞｼｯｸE" panose="020B0900000000000000" pitchFamily="50" charset="-128"/>
              <a:ea typeface="HGPｺﾞｼｯｸE" panose="020B0900000000000000" pitchFamily="50" charset="-128"/>
            </a:endParaRPr>
          </a:p>
        </p:txBody>
      </p:sp>
      <p:graphicFrame>
        <p:nvGraphicFramePr>
          <p:cNvPr id="8" name="表 14">
            <a:extLst>
              <a:ext uri="{FF2B5EF4-FFF2-40B4-BE49-F238E27FC236}">
                <a16:creationId xmlns:a16="http://schemas.microsoft.com/office/drawing/2014/main" id="{46D0068B-FA8A-4A2B-9B06-22F8D40C1526}"/>
              </a:ext>
            </a:extLst>
          </p:cNvPr>
          <p:cNvGraphicFramePr>
            <a:graphicFrameLocks noGrp="1"/>
          </p:cNvGraphicFramePr>
          <p:nvPr>
            <p:extLst>
              <p:ext uri="{D42A27DB-BD31-4B8C-83A1-F6EECF244321}">
                <p14:modId xmlns:p14="http://schemas.microsoft.com/office/powerpoint/2010/main" val="2642869299"/>
              </p:ext>
            </p:extLst>
          </p:nvPr>
        </p:nvGraphicFramePr>
        <p:xfrm>
          <a:off x="420069" y="2185260"/>
          <a:ext cx="9065172" cy="3841052"/>
        </p:xfrm>
        <a:graphic>
          <a:graphicData uri="http://schemas.openxmlformats.org/drawingml/2006/table">
            <a:tbl>
              <a:tblPr firstRow="1" bandRow="1">
                <a:tableStyleId>{5C22544A-7EE6-4342-B048-85BDC9FD1C3A}</a:tableStyleId>
              </a:tblPr>
              <a:tblGrid>
                <a:gridCol w="1740897">
                  <a:extLst>
                    <a:ext uri="{9D8B030D-6E8A-4147-A177-3AD203B41FA5}">
                      <a16:colId xmlns:a16="http://schemas.microsoft.com/office/drawing/2014/main" val="3205964320"/>
                    </a:ext>
                  </a:extLst>
                </a:gridCol>
                <a:gridCol w="4162341">
                  <a:extLst>
                    <a:ext uri="{9D8B030D-6E8A-4147-A177-3AD203B41FA5}">
                      <a16:colId xmlns:a16="http://schemas.microsoft.com/office/drawing/2014/main" val="710992483"/>
                    </a:ext>
                  </a:extLst>
                </a:gridCol>
                <a:gridCol w="3161934">
                  <a:extLst>
                    <a:ext uri="{9D8B030D-6E8A-4147-A177-3AD203B41FA5}">
                      <a16:colId xmlns:a16="http://schemas.microsoft.com/office/drawing/2014/main" val="3144458388"/>
                    </a:ext>
                  </a:extLst>
                </a:gridCol>
              </a:tblGrid>
              <a:tr h="742357">
                <a:tc>
                  <a:txBody>
                    <a:bodyPr/>
                    <a:lstStyle/>
                    <a:p>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800" dirty="0"/>
                        <a:t>共済</a:t>
                      </a:r>
                    </a:p>
                  </a:txBody>
                  <a:tcPr anchor="ctr"/>
                </a:tc>
                <a:tc>
                  <a:txBody>
                    <a:bodyPr/>
                    <a:lstStyle/>
                    <a:p>
                      <a:pPr algn="ctr"/>
                      <a:r>
                        <a:rPr kumimoji="1" lang="ja-JP" altLang="en-US" dirty="0"/>
                        <a:t>保険</a:t>
                      </a:r>
                    </a:p>
                  </a:txBody>
                  <a:tcPr anchor="ctr"/>
                </a:tc>
                <a:extLst>
                  <a:ext uri="{0D108BD9-81ED-4DB2-BD59-A6C34878D82A}">
                    <a16:rowId xmlns:a16="http://schemas.microsoft.com/office/drawing/2014/main" val="1873823949"/>
                  </a:ext>
                </a:extLst>
              </a:tr>
              <a:tr h="742357">
                <a:tc>
                  <a:txBody>
                    <a:bodyPr/>
                    <a:lstStyle/>
                    <a:p>
                      <a:r>
                        <a:rPr kumimoji="1" lang="ja-JP" altLang="en-US" dirty="0"/>
                        <a:t>加入できる人</a:t>
                      </a:r>
                    </a:p>
                  </a:txBody>
                  <a:tcPr anchor="ctr"/>
                </a:tc>
                <a:tc>
                  <a:txBody>
                    <a:bodyPr/>
                    <a:lstStyle/>
                    <a:p>
                      <a:r>
                        <a:rPr kumimoji="1" lang="ja-JP" altLang="en-US" dirty="0"/>
                        <a:t>組合員（出資金を払って組合員になることができる）</a:t>
                      </a:r>
                    </a:p>
                  </a:txBody>
                  <a:tcPr anchor="ctr"/>
                </a:tc>
                <a:tc>
                  <a:txBody>
                    <a:bodyPr/>
                    <a:lstStyle/>
                    <a:p>
                      <a:r>
                        <a:rPr kumimoji="1" lang="ja-JP" altLang="en-US" dirty="0"/>
                        <a:t>誰でも加入できる</a:t>
                      </a:r>
                    </a:p>
                  </a:txBody>
                  <a:tcPr anchor="ctr"/>
                </a:tc>
                <a:extLst>
                  <a:ext uri="{0D108BD9-81ED-4DB2-BD59-A6C34878D82A}">
                    <a16:rowId xmlns:a16="http://schemas.microsoft.com/office/drawing/2014/main" val="4082529580"/>
                  </a:ext>
                </a:extLst>
              </a:tr>
              <a:tr h="415470">
                <a:tc>
                  <a:txBody>
                    <a:bodyPr/>
                    <a:lstStyle/>
                    <a:p>
                      <a:pPr marL="0" indent="0">
                        <a:buFont typeface="+mj-lt"/>
                        <a:buNone/>
                      </a:pPr>
                      <a:r>
                        <a:rPr kumimoji="1" lang="ja-JP" altLang="en-US" dirty="0"/>
                        <a:t>事業目的</a:t>
                      </a:r>
                    </a:p>
                  </a:txBody>
                  <a:tcPr anchor="ctr"/>
                </a:tc>
                <a:tc>
                  <a:txBody>
                    <a:bodyPr/>
                    <a:lstStyle/>
                    <a:p>
                      <a:r>
                        <a:rPr kumimoji="1" lang="ja-JP" altLang="en-US" dirty="0"/>
                        <a:t>非営利</a:t>
                      </a:r>
                    </a:p>
                  </a:txBody>
                  <a:tcPr anchor="ctr"/>
                </a:tc>
                <a:tc>
                  <a:txBody>
                    <a:bodyPr/>
                    <a:lstStyle/>
                    <a:p>
                      <a:r>
                        <a:rPr kumimoji="1" lang="ja-JP" altLang="en-US" dirty="0"/>
                        <a:t>営利</a:t>
                      </a:r>
                    </a:p>
                  </a:txBody>
                  <a:tcPr anchor="ctr"/>
                </a:tc>
                <a:extLst>
                  <a:ext uri="{0D108BD9-81ED-4DB2-BD59-A6C34878D82A}">
                    <a16:rowId xmlns:a16="http://schemas.microsoft.com/office/drawing/2014/main" val="929277055"/>
                  </a:ext>
                </a:extLst>
              </a:tr>
              <a:tr h="970434">
                <a:tc>
                  <a:txBody>
                    <a:bodyPr/>
                    <a:lstStyle/>
                    <a:p>
                      <a:r>
                        <a:rPr kumimoji="1" lang="ja-JP" altLang="en-US" dirty="0"/>
                        <a:t>根拠法</a:t>
                      </a:r>
                    </a:p>
                  </a:txBody>
                  <a:tcPr anchor="ctr"/>
                </a:tc>
                <a:tc>
                  <a:txBody>
                    <a:bodyPr/>
                    <a:lstStyle/>
                    <a:p>
                      <a:r>
                        <a:rPr kumimoji="1" lang="ja-JP" altLang="en-US" dirty="0"/>
                        <a:t>消費生活協同組合法、農業協同組合法など（厚労省、農水省管轄）</a:t>
                      </a:r>
                    </a:p>
                  </a:txBody>
                  <a:tcPr anchor="ctr"/>
                </a:tc>
                <a:tc>
                  <a:txBody>
                    <a:bodyPr/>
                    <a:lstStyle/>
                    <a:p>
                      <a:r>
                        <a:rPr kumimoji="1" lang="ja-JP" altLang="en-US" dirty="0"/>
                        <a:t>保険業法（金融庁管轄）</a:t>
                      </a:r>
                    </a:p>
                  </a:txBody>
                  <a:tcPr anchor="ctr"/>
                </a:tc>
                <a:extLst>
                  <a:ext uri="{0D108BD9-81ED-4DB2-BD59-A6C34878D82A}">
                    <a16:rowId xmlns:a16="http://schemas.microsoft.com/office/drawing/2014/main" val="4128747939"/>
                  </a:ext>
                </a:extLst>
              </a:tr>
              <a:tr h="970434">
                <a:tc>
                  <a:txBody>
                    <a:bodyPr/>
                    <a:lstStyle/>
                    <a:p>
                      <a:r>
                        <a:rPr kumimoji="1" lang="ja-JP" altLang="en-US" dirty="0"/>
                        <a:t>特徴</a:t>
                      </a:r>
                    </a:p>
                  </a:txBody>
                  <a:tcPr anchor="ctr"/>
                </a:tc>
                <a:tc>
                  <a:txBody>
                    <a:bodyPr/>
                    <a:lstStyle/>
                    <a:p>
                      <a:r>
                        <a:rPr kumimoji="1" lang="ja-JP" altLang="en-US" dirty="0"/>
                        <a:t>・割戻金がある</a:t>
                      </a:r>
                      <a:endParaRPr kumimoji="1" lang="en-US" altLang="ja-JP" dirty="0"/>
                    </a:p>
                    <a:p>
                      <a:r>
                        <a:rPr kumimoji="1" lang="ja-JP" altLang="en-US" dirty="0"/>
                        <a:t>・年齢、性別にかかわらず掛金が一律</a:t>
                      </a:r>
                      <a:endParaRPr kumimoji="1" lang="en-US" altLang="ja-JP" dirty="0"/>
                    </a:p>
                    <a:p>
                      <a:r>
                        <a:rPr kumimoji="1" lang="ja-JP" altLang="en-US" dirty="0"/>
                        <a:t>・保障内容がわかりやすい</a:t>
                      </a:r>
                    </a:p>
                  </a:txBody>
                  <a:tcPr anchor="ctr"/>
                </a:tc>
                <a:tc>
                  <a:txBody>
                    <a:bodyPr/>
                    <a:lstStyle/>
                    <a:p>
                      <a:r>
                        <a:rPr kumimoji="1" lang="ja-JP" altLang="en-US" dirty="0"/>
                        <a:t>・さまざまな商品がある</a:t>
                      </a:r>
                      <a:endParaRPr kumimoji="1" lang="en-US" altLang="ja-JP" dirty="0"/>
                    </a:p>
                    <a:p>
                      <a:r>
                        <a:rPr kumimoji="1" lang="ja-JP" altLang="en-US" dirty="0"/>
                        <a:t>・自由に商品設計ができる</a:t>
                      </a:r>
                      <a:endParaRPr kumimoji="1" lang="en-US" altLang="ja-JP" dirty="0"/>
                    </a:p>
                    <a:p>
                      <a:r>
                        <a:rPr kumimoji="1" lang="ja-JP" altLang="en-US" dirty="0"/>
                        <a:t>・大きな保障を得られる</a:t>
                      </a:r>
                    </a:p>
                  </a:txBody>
                  <a:tcPr anchor="ctr"/>
                </a:tc>
                <a:extLst>
                  <a:ext uri="{0D108BD9-81ED-4DB2-BD59-A6C34878D82A}">
                    <a16:rowId xmlns:a16="http://schemas.microsoft.com/office/drawing/2014/main" val="1241846125"/>
                  </a:ext>
                </a:extLst>
              </a:tr>
            </a:tbl>
          </a:graphicData>
        </a:graphic>
      </p:graphicFrame>
    </p:spTree>
    <p:extLst>
      <p:ext uri="{BB962C8B-B14F-4D97-AF65-F5344CB8AC3E}">
        <p14:creationId xmlns:p14="http://schemas.microsoft.com/office/powerpoint/2010/main" val="3378225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E67564-21F6-4117-B32F-916E08BE233E}"/>
              </a:ext>
            </a:extLst>
          </p:cNvPr>
          <p:cNvPicPr>
            <a:picLocks noChangeAspect="1"/>
          </p:cNvPicPr>
          <p:nvPr/>
        </p:nvPicPr>
        <p:blipFill>
          <a:blip r:embed="rId2"/>
          <a:stretch>
            <a:fillRect/>
          </a:stretch>
        </p:blipFill>
        <p:spPr>
          <a:xfrm>
            <a:off x="8062808" y="352814"/>
            <a:ext cx="1423122" cy="411956"/>
          </a:xfrm>
          <a:prstGeom prst="rect">
            <a:avLst/>
          </a:prstGeom>
        </p:spPr>
      </p:pic>
      <p:sp>
        <p:nvSpPr>
          <p:cNvPr id="7" name="テキスト ボックス 6">
            <a:extLst>
              <a:ext uri="{FF2B5EF4-FFF2-40B4-BE49-F238E27FC236}">
                <a16:creationId xmlns:a16="http://schemas.microsoft.com/office/drawing/2014/main" id="{EEE96058-CC7E-47EF-9FB9-3C532EF7CF9A}"/>
              </a:ext>
            </a:extLst>
          </p:cNvPr>
          <p:cNvSpPr txBox="1"/>
          <p:nvPr/>
        </p:nvSpPr>
        <p:spPr>
          <a:xfrm>
            <a:off x="420070" y="322046"/>
            <a:ext cx="5199881" cy="461665"/>
          </a:xfrm>
          <a:prstGeom prst="rect">
            <a:avLst/>
          </a:prstGeom>
          <a:noFill/>
        </p:spPr>
        <p:txBody>
          <a:bodyPr wrap="square" rtlCol="0">
            <a:spAutoFit/>
          </a:bodyPr>
          <a:lstStyle/>
          <a:p>
            <a:r>
              <a:rPr lang="ja-JP" altLang="en-US" sz="2400" dirty="0">
                <a:solidFill>
                  <a:srgbClr val="00B050"/>
                </a:solidFill>
                <a:latin typeface="HG創英角ｺﾞｼｯｸUB" panose="020B0909000000000000" pitchFamily="49" charset="-128"/>
                <a:ea typeface="HG創英角ｺﾞｼｯｸUB" panose="020B0909000000000000" pitchFamily="49" charset="-128"/>
              </a:rPr>
              <a:t>１．保険とは、共済とは</a:t>
            </a:r>
          </a:p>
        </p:txBody>
      </p:sp>
      <p:sp>
        <p:nvSpPr>
          <p:cNvPr id="6" name="正方形/長方形 5">
            <a:extLst>
              <a:ext uri="{FF2B5EF4-FFF2-40B4-BE49-F238E27FC236}">
                <a16:creationId xmlns:a16="http://schemas.microsoft.com/office/drawing/2014/main" id="{7E3DFCBA-DDC9-43C0-84BE-6C62BD59A27F}"/>
              </a:ext>
            </a:extLst>
          </p:cNvPr>
          <p:cNvSpPr/>
          <p:nvPr/>
        </p:nvSpPr>
        <p:spPr>
          <a:xfrm>
            <a:off x="420757" y="831688"/>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2" name="スライド番号プレースホルダー 1">
            <a:extLst>
              <a:ext uri="{FF2B5EF4-FFF2-40B4-BE49-F238E27FC236}">
                <a16:creationId xmlns:a16="http://schemas.microsoft.com/office/drawing/2014/main" id="{F72401EA-71F3-45E7-8F16-6B97FB343C84}"/>
              </a:ext>
            </a:extLst>
          </p:cNvPr>
          <p:cNvSpPr>
            <a:spLocks noGrp="1"/>
          </p:cNvSpPr>
          <p:nvPr>
            <p:ph type="sldNum" sz="quarter" idx="12"/>
          </p:nvPr>
        </p:nvSpPr>
        <p:spPr>
          <a:xfrm>
            <a:off x="7659944" y="6286341"/>
            <a:ext cx="2228850" cy="365125"/>
          </a:xfrm>
        </p:spPr>
        <p:txBody>
          <a:bodyPr/>
          <a:lstStyle/>
          <a:p>
            <a:fld id="{404B8C3E-821F-46CE-913E-DC994660BEC0}" type="slidenum">
              <a:rPr kumimoji="1" lang="ja-JP" altLang="en-US" smtClean="0"/>
              <a:t>35</a:t>
            </a:fld>
            <a:endParaRPr kumimoji="1" lang="ja-JP" altLang="en-US"/>
          </a:p>
        </p:txBody>
      </p:sp>
      <p:sp>
        <p:nvSpPr>
          <p:cNvPr id="12" name="タイトル 1">
            <a:extLst>
              <a:ext uri="{FF2B5EF4-FFF2-40B4-BE49-F238E27FC236}">
                <a16:creationId xmlns:a16="http://schemas.microsoft.com/office/drawing/2014/main" id="{70566CFC-D58D-44C3-AFA3-B27F1CD5CC36}"/>
              </a:ext>
            </a:extLst>
          </p:cNvPr>
          <p:cNvSpPr txBox="1">
            <a:spLocks/>
          </p:cNvSpPr>
          <p:nvPr/>
        </p:nvSpPr>
        <p:spPr>
          <a:xfrm>
            <a:off x="267670" y="1048002"/>
            <a:ext cx="3340312" cy="62581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dirty="0">
                <a:latin typeface="HGPｺﾞｼｯｸE" panose="020B0900000000000000" pitchFamily="50" charset="-128"/>
                <a:ea typeface="HGPｺﾞｼｯｸE" panose="020B0900000000000000" pitchFamily="50" charset="-128"/>
              </a:rPr>
              <a:t>共済とは</a:t>
            </a:r>
          </a:p>
        </p:txBody>
      </p:sp>
      <p:sp>
        <p:nvSpPr>
          <p:cNvPr id="14" name="テキスト ボックス 13">
            <a:extLst>
              <a:ext uri="{FF2B5EF4-FFF2-40B4-BE49-F238E27FC236}">
                <a16:creationId xmlns:a16="http://schemas.microsoft.com/office/drawing/2014/main" id="{11B6682A-4264-42E2-B2FD-0CBDCFF7506C}"/>
              </a:ext>
            </a:extLst>
          </p:cNvPr>
          <p:cNvSpPr txBox="1"/>
          <p:nvPr/>
        </p:nvSpPr>
        <p:spPr>
          <a:xfrm>
            <a:off x="500270" y="1740735"/>
            <a:ext cx="8985660" cy="4524315"/>
          </a:xfrm>
          <a:prstGeom prst="rect">
            <a:avLst/>
          </a:prstGeom>
          <a:noFill/>
          <a:ln>
            <a:solidFill>
              <a:srgbClr val="00B050"/>
            </a:solidFill>
            <a:prstDash val="solid"/>
          </a:ln>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・私たちの生活を脅かすさまざまな危険（病気や交通事故、火　</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災、自然災害など）に対し、組合員相互に助け合うという活</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動を、保険のしくみを使って確立した保障事業です（協同組</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合が行う保障事業は「保険」ではなく、「共済」と呼んでい</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ます）。 　　　　　　　　　　　　　　　　　　　　　　　　</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・「相互扶助」を理念として、組合員がみんなでお金（掛け</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金）を出し合い、誰かが困っていたらみんなで助け合う（共</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済金支払い）仕組みになっています。　　　　　</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・営利を目的とせず組合員のための事業を行っており、資産の</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積極的な運用は行わず、国債や現預金などを中心とした堅実</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な運用に努めています。　　　　　　　　　　　　　　　　　　</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・その対象者は、組合員とその家族となります。</a:t>
            </a:r>
          </a:p>
        </p:txBody>
      </p:sp>
    </p:spTree>
    <p:extLst>
      <p:ext uri="{BB962C8B-B14F-4D97-AF65-F5344CB8AC3E}">
        <p14:creationId xmlns:p14="http://schemas.microsoft.com/office/powerpoint/2010/main" val="177980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barn(inVertical)">
                                      <p:cBhvr>
                                        <p:cTn id="10" dur="500"/>
                                        <p:tgtEl>
                                          <p:spTgt spid="1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barn(inVertical)">
                                      <p:cBhvr>
                                        <p:cTn id="13" dur="500"/>
                                        <p:tgtEl>
                                          <p:spTgt spid="1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barn(inVertical)">
                                      <p:cBhvr>
                                        <p:cTn id="16" dur="500"/>
                                        <p:tgtEl>
                                          <p:spTgt spid="1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Effect transition="in" filter="barn(inVertical)">
                                      <p:cBhvr>
                                        <p:cTn id="19" dur="500"/>
                                        <p:tgtEl>
                                          <p:spTgt spid="1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4">
                                            <p:txEl>
                                              <p:pRg st="5" end="5"/>
                                            </p:txEl>
                                          </p:spTgt>
                                        </p:tgtEl>
                                        <p:attrNameLst>
                                          <p:attrName>style.visibility</p:attrName>
                                        </p:attrNameLst>
                                      </p:cBhvr>
                                      <p:to>
                                        <p:strVal val="visible"/>
                                      </p:to>
                                    </p:set>
                                    <p:animEffect transition="in" filter="barn(inVertical)">
                                      <p:cBhvr>
                                        <p:cTn id="24" dur="500"/>
                                        <p:tgtEl>
                                          <p:spTgt spid="14">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animEffect transition="in" filter="barn(inVertical)">
                                      <p:cBhvr>
                                        <p:cTn id="27" dur="500"/>
                                        <p:tgtEl>
                                          <p:spTgt spid="14">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14">
                                            <p:txEl>
                                              <p:pRg st="7" end="7"/>
                                            </p:txEl>
                                          </p:spTgt>
                                        </p:tgtEl>
                                        <p:attrNameLst>
                                          <p:attrName>style.visibility</p:attrName>
                                        </p:attrNameLst>
                                      </p:cBhvr>
                                      <p:to>
                                        <p:strVal val="visible"/>
                                      </p:to>
                                    </p:set>
                                    <p:animEffect transition="in" filter="barn(inVertical)">
                                      <p:cBhvr>
                                        <p:cTn id="30" dur="500"/>
                                        <p:tgtEl>
                                          <p:spTgt spid="14">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4">
                                            <p:txEl>
                                              <p:pRg st="8" end="8"/>
                                            </p:txEl>
                                          </p:spTgt>
                                        </p:tgtEl>
                                        <p:attrNameLst>
                                          <p:attrName>style.visibility</p:attrName>
                                        </p:attrNameLst>
                                      </p:cBhvr>
                                      <p:to>
                                        <p:strVal val="visible"/>
                                      </p:to>
                                    </p:set>
                                    <p:animEffect transition="in" filter="barn(inVertical)">
                                      <p:cBhvr>
                                        <p:cTn id="35" dur="500"/>
                                        <p:tgtEl>
                                          <p:spTgt spid="14">
                                            <p:txEl>
                                              <p:pRg st="8" end="8"/>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4">
                                            <p:txEl>
                                              <p:pRg st="9" end="9"/>
                                            </p:txEl>
                                          </p:spTgt>
                                        </p:tgtEl>
                                        <p:attrNameLst>
                                          <p:attrName>style.visibility</p:attrName>
                                        </p:attrNameLst>
                                      </p:cBhvr>
                                      <p:to>
                                        <p:strVal val="visible"/>
                                      </p:to>
                                    </p:set>
                                    <p:animEffect transition="in" filter="barn(inVertical)">
                                      <p:cBhvr>
                                        <p:cTn id="38" dur="500"/>
                                        <p:tgtEl>
                                          <p:spTgt spid="14">
                                            <p:txEl>
                                              <p:pRg st="9" end="9"/>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14">
                                            <p:txEl>
                                              <p:pRg st="10" end="10"/>
                                            </p:txEl>
                                          </p:spTgt>
                                        </p:tgtEl>
                                        <p:attrNameLst>
                                          <p:attrName>style.visibility</p:attrName>
                                        </p:attrNameLst>
                                      </p:cBhvr>
                                      <p:to>
                                        <p:strVal val="visible"/>
                                      </p:to>
                                    </p:set>
                                    <p:animEffect transition="in" filter="barn(inVertical)">
                                      <p:cBhvr>
                                        <p:cTn id="41" dur="500"/>
                                        <p:tgtEl>
                                          <p:spTgt spid="14">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4">
                                            <p:txEl>
                                              <p:pRg st="11" end="11"/>
                                            </p:txEl>
                                          </p:spTgt>
                                        </p:tgtEl>
                                        <p:attrNameLst>
                                          <p:attrName>style.visibility</p:attrName>
                                        </p:attrNameLst>
                                      </p:cBhvr>
                                      <p:to>
                                        <p:strVal val="visible"/>
                                      </p:to>
                                    </p:set>
                                    <p:animEffect transition="in" filter="barn(inVertical)">
                                      <p:cBhvr>
                                        <p:cTn id="46" dur="500"/>
                                        <p:tgtEl>
                                          <p:spTgt spid="1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E67564-21F6-4117-B32F-916E08BE233E}"/>
              </a:ext>
            </a:extLst>
          </p:cNvPr>
          <p:cNvPicPr>
            <a:picLocks noChangeAspect="1"/>
          </p:cNvPicPr>
          <p:nvPr/>
        </p:nvPicPr>
        <p:blipFill>
          <a:blip r:embed="rId2"/>
          <a:stretch>
            <a:fillRect/>
          </a:stretch>
        </p:blipFill>
        <p:spPr>
          <a:xfrm>
            <a:off x="7867650" y="323789"/>
            <a:ext cx="1423122" cy="411956"/>
          </a:xfrm>
          <a:prstGeom prst="rect">
            <a:avLst/>
          </a:prstGeom>
        </p:spPr>
      </p:pic>
      <p:sp>
        <p:nvSpPr>
          <p:cNvPr id="7" name="テキスト ボックス 6">
            <a:extLst>
              <a:ext uri="{FF2B5EF4-FFF2-40B4-BE49-F238E27FC236}">
                <a16:creationId xmlns:a16="http://schemas.microsoft.com/office/drawing/2014/main" id="{EEE96058-CC7E-47EF-9FB9-3C532EF7CF9A}"/>
              </a:ext>
            </a:extLst>
          </p:cNvPr>
          <p:cNvSpPr txBox="1"/>
          <p:nvPr/>
        </p:nvSpPr>
        <p:spPr>
          <a:xfrm>
            <a:off x="615228" y="275054"/>
            <a:ext cx="5199881" cy="461665"/>
          </a:xfrm>
          <a:prstGeom prst="rect">
            <a:avLst/>
          </a:prstGeom>
          <a:noFill/>
        </p:spPr>
        <p:txBody>
          <a:bodyPr wrap="square" rtlCol="0">
            <a:spAutoFit/>
          </a:bodyPr>
          <a:lstStyle/>
          <a:p>
            <a:r>
              <a:rPr lang="ja-JP" altLang="en-US" sz="2400" dirty="0">
                <a:solidFill>
                  <a:srgbClr val="00B050"/>
                </a:solidFill>
                <a:latin typeface="HG創英角ｺﾞｼｯｸUB" panose="020B0909000000000000" pitchFamily="49" charset="-128"/>
                <a:ea typeface="HG創英角ｺﾞｼｯｸUB" panose="020B0909000000000000" pitchFamily="49" charset="-128"/>
              </a:rPr>
              <a:t>２．共済の種類</a:t>
            </a:r>
          </a:p>
        </p:txBody>
      </p:sp>
      <p:sp>
        <p:nvSpPr>
          <p:cNvPr id="6" name="正方形/長方形 5">
            <a:extLst>
              <a:ext uri="{FF2B5EF4-FFF2-40B4-BE49-F238E27FC236}">
                <a16:creationId xmlns:a16="http://schemas.microsoft.com/office/drawing/2014/main" id="{7E3DFCBA-DDC9-43C0-84BE-6C62BD59A27F}"/>
              </a:ext>
            </a:extLst>
          </p:cNvPr>
          <p:cNvSpPr/>
          <p:nvPr/>
        </p:nvSpPr>
        <p:spPr>
          <a:xfrm>
            <a:off x="420757" y="74568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10" name="字幕 9">
            <a:extLst>
              <a:ext uri="{FF2B5EF4-FFF2-40B4-BE49-F238E27FC236}">
                <a16:creationId xmlns:a16="http://schemas.microsoft.com/office/drawing/2014/main" id="{05505E42-DF89-4C7B-ADF4-426128287E77}"/>
              </a:ext>
            </a:extLst>
          </p:cNvPr>
          <p:cNvSpPr>
            <a:spLocks noGrp="1"/>
          </p:cNvSpPr>
          <p:nvPr>
            <p:ph type="subTitle" idx="1"/>
          </p:nvPr>
        </p:nvSpPr>
        <p:spPr>
          <a:xfrm>
            <a:off x="615228" y="1432178"/>
            <a:ext cx="9065173" cy="5324170"/>
          </a:xfrm>
        </p:spPr>
        <p:txBody>
          <a:bodyPr>
            <a:noAutofit/>
          </a:bodyPr>
          <a:lstStyle/>
          <a:p>
            <a:pPr algn="l"/>
            <a:r>
              <a:rPr lang="ja-JP" altLang="en-US" b="1" dirty="0">
                <a:latin typeface="HGPｺﾞｼｯｸM" panose="020B0600000000000000" pitchFamily="50" charset="-128"/>
                <a:ea typeface="HGPｺﾞｼｯｸM" panose="020B0600000000000000" pitchFamily="50" charset="-128"/>
              </a:rPr>
              <a:t>火災共済</a:t>
            </a:r>
          </a:p>
          <a:p>
            <a:pPr algn="l"/>
            <a:r>
              <a:rPr lang="ja-JP" altLang="en-US" sz="1800" dirty="0">
                <a:latin typeface="HGPｺﾞｼｯｸM" panose="020B0600000000000000" pitchFamily="50" charset="-128"/>
                <a:ea typeface="HGPｺﾞｼｯｸM" panose="020B0600000000000000" pitchFamily="50" charset="-128"/>
              </a:rPr>
              <a:t>建物や家財等が、火災や落雷、破裂・爆発などにより損害を受けた場合の保障を行う共済です。また、地震や風水雪害などの自然災害により損害を受けた場合の保障を行う共済もあります。</a:t>
            </a:r>
            <a:endParaRPr lang="ja-JP" altLang="en-US" sz="1600" dirty="0">
              <a:latin typeface="HGPｺﾞｼｯｸM" panose="020B0600000000000000" pitchFamily="50" charset="-128"/>
              <a:ea typeface="HGPｺﾞｼｯｸM" panose="020B0600000000000000" pitchFamily="50" charset="-128"/>
            </a:endParaRPr>
          </a:p>
          <a:p>
            <a:pPr algn="l"/>
            <a:r>
              <a:rPr lang="ja-JP" altLang="en-US" b="1" dirty="0">
                <a:latin typeface="HGPｺﾞｼｯｸM" panose="020B0600000000000000" pitchFamily="50" charset="-128"/>
                <a:ea typeface="HGPｺﾞｼｯｸM" panose="020B0600000000000000" pitchFamily="50" charset="-128"/>
              </a:rPr>
              <a:t>生命共済</a:t>
            </a:r>
          </a:p>
          <a:p>
            <a:pPr algn="l"/>
            <a:r>
              <a:rPr lang="ja-JP" altLang="en-US" sz="1800" dirty="0">
                <a:latin typeface="HGPｺﾞｼｯｸM" panose="020B0600000000000000" pitchFamily="50" charset="-128"/>
                <a:ea typeface="HGPｺﾞｼｯｸM" panose="020B0600000000000000" pitchFamily="50" charset="-128"/>
              </a:rPr>
              <a:t>人の生命・身体に関する様々なリスク（死亡や後遺障害、病気、けが、介護など）の保障を行う共済です。また、老後の生活資金や子どもの教育資金を準備できる共済もあります。</a:t>
            </a:r>
            <a:endParaRPr lang="ja-JP" altLang="en-US" sz="3200" dirty="0">
              <a:latin typeface="HGPｺﾞｼｯｸM" panose="020B0600000000000000" pitchFamily="50" charset="-128"/>
              <a:ea typeface="HGPｺﾞｼｯｸM" panose="020B0600000000000000" pitchFamily="50" charset="-128"/>
            </a:endParaRPr>
          </a:p>
          <a:p>
            <a:pPr algn="l"/>
            <a:r>
              <a:rPr lang="ja-JP" altLang="en-US" b="1" dirty="0">
                <a:latin typeface="HGPｺﾞｼｯｸM" panose="020B0600000000000000" pitchFamily="50" charset="-128"/>
                <a:ea typeface="HGPｺﾞｼｯｸM" panose="020B0600000000000000" pitchFamily="50" charset="-128"/>
              </a:rPr>
              <a:t>傷害共済</a:t>
            </a:r>
          </a:p>
          <a:p>
            <a:pPr algn="l"/>
            <a:r>
              <a:rPr lang="ja-JP" altLang="en-US" sz="1800" dirty="0">
                <a:latin typeface="HGPｺﾞｼｯｸM" panose="020B0600000000000000" pitchFamily="50" charset="-128"/>
                <a:ea typeface="HGPｺﾞｼｯｸM" panose="020B0600000000000000" pitchFamily="50" charset="-128"/>
              </a:rPr>
              <a:t>様々な事故による死亡やけがなどの保障を行う共済です。</a:t>
            </a:r>
          </a:p>
          <a:p>
            <a:pPr algn="l"/>
            <a:r>
              <a:rPr lang="ja-JP" altLang="en-US" b="1" dirty="0">
                <a:latin typeface="HGPｺﾞｼｯｸM" panose="020B0600000000000000" pitchFamily="50" charset="-128"/>
                <a:ea typeface="HGPｺﾞｼｯｸM" panose="020B0600000000000000" pitchFamily="50" charset="-128"/>
              </a:rPr>
              <a:t>自動車共済</a:t>
            </a:r>
          </a:p>
          <a:p>
            <a:pPr algn="l"/>
            <a:r>
              <a:rPr lang="ja-JP" altLang="en-US" sz="1800" dirty="0">
                <a:latin typeface="HGPｺﾞｼｯｸM" panose="020B0600000000000000" pitchFamily="50" charset="-128"/>
                <a:ea typeface="HGPｺﾞｼｯｸM" panose="020B0600000000000000" pitchFamily="50" charset="-128"/>
              </a:rPr>
              <a:t>自動車事故による相手方への賠償、加入者ご自身やご家族の搭乗中の傷害、ご自身の車の損害などの保障を行う共済です。また、自動車損害賠償責任（自賠責）共済を実施している団体もあります。</a:t>
            </a:r>
          </a:p>
          <a:p>
            <a:pPr algn="l"/>
            <a:r>
              <a:rPr lang="ja-JP" altLang="en-US" b="1" dirty="0">
                <a:latin typeface="HGPｺﾞｼｯｸM" panose="020B0600000000000000" pitchFamily="50" charset="-128"/>
                <a:ea typeface="HGPｺﾞｼｯｸM" panose="020B0600000000000000" pitchFamily="50" charset="-128"/>
              </a:rPr>
              <a:t>年金共済</a:t>
            </a:r>
          </a:p>
          <a:p>
            <a:pPr algn="l"/>
            <a:r>
              <a:rPr lang="ja-JP" altLang="en-US" sz="1800" dirty="0">
                <a:latin typeface="HGPｺﾞｼｯｸM" panose="020B0600000000000000" pitchFamily="50" charset="-128"/>
                <a:ea typeface="HGPｺﾞｼｯｸM" panose="020B0600000000000000" pitchFamily="50" charset="-128"/>
              </a:rPr>
              <a:t>老後の生活安定のために資金を積み立て、一定の年齢から年金方式で共済金を受け取れる共済です。</a:t>
            </a:r>
          </a:p>
          <a:p>
            <a:pPr algn="l"/>
            <a:endParaRPr lang="ja-JP" altLang="en-US" sz="3200" dirty="0">
              <a:latin typeface="HGPｺﾞｼｯｸM" panose="020B0600000000000000" pitchFamily="50" charset="-128"/>
              <a:ea typeface="HGPｺﾞｼｯｸM" panose="020B0600000000000000" pitchFamily="50" charset="-128"/>
            </a:endParaRPr>
          </a:p>
          <a:p>
            <a:pPr algn="l"/>
            <a:endParaRPr lang="ja-JP" altLang="en-US" sz="3200" dirty="0">
              <a:latin typeface="HGPｺﾞｼｯｸM" panose="020B0600000000000000" pitchFamily="50" charset="-128"/>
              <a:ea typeface="HGPｺﾞｼｯｸM" panose="020B0600000000000000" pitchFamily="50" charset="-128"/>
            </a:endParaRPr>
          </a:p>
          <a:p>
            <a:pPr algn="l"/>
            <a:endParaRPr lang="ja-JP" altLang="en-US" sz="3200" dirty="0">
              <a:latin typeface="HGPｺﾞｼｯｸM" panose="020B0600000000000000" pitchFamily="50" charset="-128"/>
              <a:ea typeface="HGPｺﾞｼｯｸM" panose="020B0600000000000000" pitchFamily="50" charset="-128"/>
            </a:endParaRPr>
          </a:p>
        </p:txBody>
      </p:sp>
      <p:sp>
        <p:nvSpPr>
          <p:cNvPr id="3" name="スライド番号プレースホルダー 2">
            <a:extLst>
              <a:ext uri="{FF2B5EF4-FFF2-40B4-BE49-F238E27FC236}">
                <a16:creationId xmlns:a16="http://schemas.microsoft.com/office/drawing/2014/main" id="{00537E36-507E-41B5-A393-6983666D4594}"/>
              </a:ext>
            </a:extLst>
          </p:cNvPr>
          <p:cNvSpPr>
            <a:spLocks noGrp="1"/>
          </p:cNvSpPr>
          <p:nvPr>
            <p:ph type="sldNum" sz="quarter" idx="12"/>
          </p:nvPr>
        </p:nvSpPr>
        <p:spPr/>
        <p:txBody>
          <a:bodyPr/>
          <a:lstStyle/>
          <a:p>
            <a:fld id="{404B8C3E-821F-46CE-913E-DC994660BEC0}" type="slidenum">
              <a:rPr kumimoji="1" lang="ja-JP" altLang="en-US" smtClean="0"/>
              <a:t>36</a:t>
            </a:fld>
            <a:endParaRPr kumimoji="1" lang="ja-JP" altLang="en-US"/>
          </a:p>
        </p:txBody>
      </p:sp>
      <p:sp>
        <p:nvSpPr>
          <p:cNvPr id="9" name="タイトル 1">
            <a:extLst>
              <a:ext uri="{FF2B5EF4-FFF2-40B4-BE49-F238E27FC236}">
                <a16:creationId xmlns:a16="http://schemas.microsoft.com/office/drawing/2014/main" id="{E13BD497-FC86-4938-B7E4-9425B77993B0}"/>
              </a:ext>
            </a:extLst>
          </p:cNvPr>
          <p:cNvSpPr txBox="1">
            <a:spLocks/>
          </p:cNvSpPr>
          <p:nvPr/>
        </p:nvSpPr>
        <p:spPr>
          <a:xfrm>
            <a:off x="615228" y="878577"/>
            <a:ext cx="8870702" cy="65525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HGPｺﾞｼｯｸE" panose="020B0900000000000000" pitchFamily="50" charset="-128"/>
                <a:ea typeface="HGPｺﾞｼｯｸE" panose="020B0900000000000000" pitchFamily="50" charset="-128"/>
              </a:rPr>
              <a:t>代表的な共済種類は次の共済です。</a:t>
            </a:r>
            <a:endParaRPr lang="en-US" altLang="ja-JP" sz="24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10741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 calcmode="lin" valueType="num">
                                      <p:cBhvr additive="base">
                                        <p:cTn id="13" dur="500" fill="hold"/>
                                        <p:tgtEl>
                                          <p:spTgt spid="10">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anim calcmode="lin" valueType="num">
                                      <p:cBhvr additive="base">
                                        <p:cTn id="19" dur="500" fill="hold"/>
                                        <p:tgtEl>
                                          <p:spTgt spid="10">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anim calcmode="lin" valueType="num">
                                      <p:cBhvr additive="base">
                                        <p:cTn id="25" dur="500" fill="hold"/>
                                        <p:tgtEl>
                                          <p:spTgt spid="10">
                                            <p:txEl>
                                              <p:pRg st="7" end="7"/>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anim calcmode="lin" valueType="num">
                                      <p:cBhvr additive="base">
                                        <p:cTn id="31" dur="500" fill="hold"/>
                                        <p:tgtEl>
                                          <p:spTgt spid="10">
                                            <p:txEl>
                                              <p:pRg st="9" end="9"/>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DED232E2-AD32-44A2-B01E-0728ADAB8764}"/>
              </a:ext>
            </a:extLst>
          </p:cNvPr>
          <p:cNvSpPr txBox="1"/>
          <p:nvPr/>
        </p:nvSpPr>
        <p:spPr>
          <a:xfrm>
            <a:off x="280261" y="2524575"/>
            <a:ext cx="9345478" cy="1569660"/>
          </a:xfrm>
          <a:prstGeom prst="rect">
            <a:avLst/>
          </a:prstGeom>
          <a:noFill/>
        </p:spPr>
        <p:txBody>
          <a:bodyPr wrap="square" rtlCol="0">
            <a:spAutoFit/>
          </a:bodyPr>
          <a:lstStyle/>
          <a:p>
            <a:pPr algn="ctr"/>
            <a:r>
              <a:rPr lang="ja-JP" altLang="en-US" sz="4800" dirty="0">
                <a:solidFill>
                  <a:srgbClr val="00B050"/>
                </a:solidFill>
                <a:latin typeface="HG創英角ｺﾞｼｯｸUB" panose="020B0909000000000000" pitchFamily="49" charset="-128"/>
                <a:ea typeface="HG創英角ｺﾞｼｯｸUB" panose="020B0909000000000000" pitchFamily="49" charset="-128"/>
              </a:rPr>
              <a:t>フード連合が取り組んでいる共済（オレンジ年金共済）</a:t>
            </a:r>
          </a:p>
        </p:txBody>
      </p:sp>
      <p:sp>
        <p:nvSpPr>
          <p:cNvPr id="4" name="スライド番号プレースホルダー 3">
            <a:extLst>
              <a:ext uri="{FF2B5EF4-FFF2-40B4-BE49-F238E27FC236}">
                <a16:creationId xmlns:a16="http://schemas.microsoft.com/office/drawing/2014/main" id="{A0F97FC9-8ED0-4C48-8DD6-B88F5B12E8DE}"/>
              </a:ext>
            </a:extLst>
          </p:cNvPr>
          <p:cNvSpPr>
            <a:spLocks noGrp="1"/>
          </p:cNvSpPr>
          <p:nvPr>
            <p:ph type="sldNum" sz="quarter" idx="12"/>
          </p:nvPr>
        </p:nvSpPr>
        <p:spPr>
          <a:xfrm>
            <a:off x="7677150" y="6369605"/>
            <a:ext cx="2228850" cy="365125"/>
          </a:xfrm>
        </p:spPr>
        <p:txBody>
          <a:bodyPr/>
          <a:lstStyle/>
          <a:p>
            <a:fld id="{404B8C3E-821F-46CE-913E-DC994660BEC0}" type="slidenum">
              <a:rPr kumimoji="1" lang="ja-JP" altLang="en-US" smtClean="0"/>
              <a:t>37</a:t>
            </a:fld>
            <a:endParaRPr kumimoji="1" lang="ja-JP" altLang="en-US"/>
          </a:p>
        </p:txBody>
      </p:sp>
    </p:spTree>
    <p:extLst>
      <p:ext uri="{BB962C8B-B14F-4D97-AF65-F5344CB8AC3E}">
        <p14:creationId xmlns:p14="http://schemas.microsoft.com/office/powerpoint/2010/main" val="8388043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a:extLst>
              <a:ext uri="{FF2B5EF4-FFF2-40B4-BE49-F238E27FC236}">
                <a16:creationId xmlns:a16="http://schemas.microsoft.com/office/drawing/2014/main" id="{92551B28-667B-4AEB-9050-5CD92DEA53A0}"/>
              </a:ext>
            </a:extLst>
          </p:cNvPr>
          <p:cNvSpPr/>
          <p:nvPr/>
        </p:nvSpPr>
        <p:spPr>
          <a:xfrm>
            <a:off x="1281113" y="3723483"/>
            <a:ext cx="7416800" cy="1944687"/>
          </a:xfrm>
          <a:prstGeom prst="roundRect">
            <a:avLst/>
          </a:prstGeom>
          <a:noFill/>
          <a:ln w="222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正方形/長方形 7">
            <a:extLst>
              <a:ext uri="{FF2B5EF4-FFF2-40B4-BE49-F238E27FC236}">
                <a16:creationId xmlns:a16="http://schemas.microsoft.com/office/drawing/2014/main" id="{65E6533D-5A72-45D3-99E9-036454239DF7}"/>
              </a:ext>
            </a:extLst>
          </p:cNvPr>
          <p:cNvSpPr/>
          <p:nvPr/>
        </p:nvSpPr>
        <p:spPr>
          <a:xfrm>
            <a:off x="3152775" y="2349500"/>
            <a:ext cx="5545138" cy="93503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mj-ea"/>
                <a:ea typeface="+mj-ea"/>
              </a:rPr>
              <a:t>日本に住んでいる</a:t>
            </a:r>
            <a:r>
              <a:rPr lang="en-US" altLang="ja-JP" dirty="0">
                <a:solidFill>
                  <a:schemeClr val="tx1"/>
                </a:solidFill>
                <a:latin typeface="+mj-ea"/>
                <a:ea typeface="+mj-ea"/>
              </a:rPr>
              <a:t>20</a:t>
            </a:r>
            <a:r>
              <a:rPr lang="ja-JP" altLang="en-US" dirty="0">
                <a:solidFill>
                  <a:schemeClr val="tx1"/>
                </a:solidFill>
                <a:latin typeface="+mj-ea"/>
                <a:ea typeface="+mj-ea"/>
              </a:rPr>
              <a:t>歳以上</a:t>
            </a:r>
            <a:r>
              <a:rPr lang="en-US" altLang="ja-JP" dirty="0">
                <a:solidFill>
                  <a:schemeClr val="tx1"/>
                </a:solidFill>
                <a:latin typeface="+mj-ea"/>
                <a:ea typeface="+mj-ea"/>
              </a:rPr>
              <a:t>60</a:t>
            </a:r>
            <a:r>
              <a:rPr lang="ja-JP" altLang="en-US" dirty="0">
                <a:solidFill>
                  <a:schemeClr val="tx1"/>
                </a:solidFill>
                <a:latin typeface="+mj-ea"/>
                <a:ea typeface="+mj-ea"/>
              </a:rPr>
              <a:t>歳未満のすべての人</a:t>
            </a:r>
            <a:endParaRPr lang="en-US" altLang="ja-JP" dirty="0">
              <a:solidFill>
                <a:schemeClr val="tx1"/>
              </a:solidFill>
              <a:latin typeface="+mj-ea"/>
              <a:ea typeface="+mj-ea"/>
            </a:endParaRPr>
          </a:p>
          <a:p>
            <a:pPr algn="ctr">
              <a:defRPr/>
            </a:pPr>
            <a:r>
              <a:rPr lang="ja-JP" altLang="en-US" sz="2800" b="1" dirty="0">
                <a:solidFill>
                  <a:schemeClr val="tx1"/>
                </a:solidFill>
                <a:latin typeface="+mj-ea"/>
                <a:ea typeface="+mj-ea"/>
              </a:rPr>
              <a:t>国民年金（基礎年金）</a:t>
            </a:r>
          </a:p>
        </p:txBody>
      </p:sp>
      <p:sp>
        <p:nvSpPr>
          <p:cNvPr id="9" name="正方形/長方形 8">
            <a:extLst>
              <a:ext uri="{FF2B5EF4-FFF2-40B4-BE49-F238E27FC236}">
                <a16:creationId xmlns:a16="http://schemas.microsoft.com/office/drawing/2014/main" id="{694A59DD-510A-4EDC-8694-2BE0FD72F064}"/>
              </a:ext>
            </a:extLst>
          </p:cNvPr>
          <p:cNvSpPr/>
          <p:nvPr/>
        </p:nvSpPr>
        <p:spPr>
          <a:xfrm>
            <a:off x="5600701" y="1412876"/>
            <a:ext cx="3097213" cy="936625"/>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mn-ea"/>
              </a:rPr>
              <a:t>会社員、公務員が加入</a:t>
            </a:r>
            <a:endParaRPr lang="en-US" altLang="ja-JP" dirty="0">
              <a:solidFill>
                <a:schemeClr val="tx1"/>
              </a:solidFill>
              <a:latin typeface="+mn-ea"/>
            </a:endParaRPr>
          </a:p>
          <a:p>
            <a:pPr algn="ctr">
              <a:defRPr/>
            </a:pPr>
            <a:r>
              <a:rPr lang="ja-JP" altLang="en-US" sz="2800" b="1" dirty="0">
                <a:solidFill>
                  <a:schemeClr val="tx1"/>
                </a:solidFill>
                <a:latin typeface="+mn-ea"/>
              </a:rPr>
              <a:t>厚生年金</a:t>
            </a:r>
          </a:p>
        </p:txBody>
      </p:sp>
      <p:sp>
        <p:nvSpPr>
          <p:cNvPr id="10" name="右矢印 9">
            <a:extLst>
              <a:ext uri="{FF2B5EF4-FFF2-40B4-BE49-F238E27FC236}">
                <a16:creationId xmlns:a16="http://schemas.microsoft.com/office/drawing/2014/main" id="{82A778F1-C0CF-4721-A460-1BF0DF4C5FE1}"/>
              </a:ext>
            </a:extLst>
          </p:cNvPr>
          <p:cNvSpPr/>
          <p:nvPr/>
        </p:nvSpPr>
        <p:spPr>
          <a:xfrm>
            <a:off x="1208089" y="1290639"/>
            <a:ext cx="1368425" cy="935037"/>
          </a:xfrm>
          <a:prstGeom prst="rightArrow">
            <a:avLst>
              <a:gd name="adj1" fmla="val 50000"/>
              <a:gd name="adj2" fmla="val 50000"/>
            </a:avLst>
          </a:prstGeom>
          <a:solidFill>
            <a:schemeClr val="bg1">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schemeClr val="bg1"/>
                </a:solidFill>
              </a:rPr>
              <a:t>２階部分</a:t>
            </a:r>
          </a:p>
        </p:txBody>
      </p:sp>
      <p:sp>
        <p:nvSpPr>
          <p:cNvPr id="11" name="右矢印 10">
            <a:extLst>
              <a:ext uri="{FF2B5EF4-FFF2-40B4-BE49-F238E27FC236}">
                <a16:creationId xmlns:a16="http://schemas.microsoft.com/office/drawing/2014/main" id="{4C7DD7E4-2FFA-4836-ABE4-D453215B712C}"/>
              </a:ext>
            </a:extLst>
          </p:cNvPr>
          <p:cNvSpPr/>
          <p:nvPr/>
        </p:nvSpPr>
        <p:spPr>
          <a:xfrm>
            <a:off x="1208089" y="2403476"/>
            <a:ext cx="1368425" cy="936625"/>
          </a:xfrm>
          <a:prstGeom prst="rightArrow">
            <a:avLst/>
          </a:prstGeom>
          <a:solidFill>
            <a:schemeClr val="bg1">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schemeClr val="bg1"/>
                </a:solidFill>
              </a:rPr>
              <a:t>１階部分</a:t>
            </a:r>
          </a:p>
        </p:txBody>
      </p:sp>
      <p:sp>
        <p:nvSpPr>
          <p:cNvPr id="12" name="円/楕円 11">
            <a:extLst>
              <a:ext uri="{FF2B5EF4-FFF2-40B4-BE49-F238E27FC236}">
                <a16:creationId xmlns:a16="http://schemas.microsoft.com/office/drawing/2014/main" id="{07B88CAA-C17D-4D19-978C-7646BCA87BFF}"/>
              </a:ext>
            </a:extLst>
          </p:cNvPr>
          <p:cNvSpPr/>
          <p:nvPr/>
        </p:nvSpPr>
        <p:spPr>
          <a:xfrm>
            <a:off x="2252663" y="4444207"/>
            <a:ext cx="1512888" cy="863600"/>
          </a:xfrm>
          <a:prstGeom prst="ellipse">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tx1"/>
                </a:solidFill>
              </a:rPr>
              <a:t>物価</a:t>
            </a:r>
          </a:p>
        </p:txBody>
      </p:sp>
      <p:sp>
        <p:nvSpPr>
          <p:cNvPr id="13" name="円/楕円 12">
            <a:extLst>
              <a:ext uri="{FF2B5EF4-FFF2-40B4-BE49-F238E27FC236}">
                <a16:creationId xmlns:a16="http://schemas.microsoft.com/office/drawing/2014/main" id="{B1B61126-5DF2-4A99-AE64-3FB345C502AB}"/>
              </a:ext>
            </a:extLst>
          </p:cNvPr>
          <p:cNvSpPr/>
          <p:nvPr/>
        </p:nvSpPr>
        <p:spPr>
          <a:xfrm>
            <a:off x="4089402" y="4444207"/>
            <a:ext cx="1512887" cy="863600"/>
          </a:xfrm>
          <a:prstGeom prst="ellipse">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tx1"/>
                </a:solidFill>
              </a:rPr>
              <a:t>賃金</a:t>
            </a:r>
          </a:p>
        </p:txBody>
      </p:sp>
      <p:sp>
        <p:nvSpPr>
          <p:cNvPr id="14" name="円/楕円 13">
            <a:extLst>
              <a:ext uri="{FF2B5EF4-FFF2-40B4-BE49-F238E27FC236}">
                <a16:creationId xmlns:a16="http://schemas.microsoft.com/office/drawing/2014/main" id="{DC8F6F66-B8E6-478B-8506-566110E9FD3A}"/>
              </a:ext>
            </a:extLst>
          </p:cNvPr>
          <p:cNvSpPr/>
          <p:nvPr/>
        </p:nvSpPr>
        <p:spPr>
          <a:xfrm>
            <a:off x="5926138" y="4444207"/>
            <a:ext cx="1511300" cy="863600"/>
          </a:xfrm>
          <a:prstGeom prst="ellipse">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2400" b="1" dirty="0">
                <a:solidFill>
                  <a:schemeClr val="tx1"/>
                </a:solidFill>
              </a:rPr>
              <a:t>少子化</a:t>
            </a:r>
          </a:p>
        </p:txBody>
      </p:sp>
      <p:sp>
        <p:nvSpPr>
          <p:cNvPr id="5130" name="テキスト ボックス 46">
            <a:extLst>
              <a:ext uri="{FF2B5EF4-FFF2-40B4-BE49-F238E27FC236}">
                <a16:creationId xmlns:a16="http://schemas.microsoft.com/office/drawing/2014/main" id="{AD8F1E78-B43E-4750-939E-0A468E7921F5}"/>
              </a:ext>
            </a:extLst>
          </p:cNvPr>
          <p:cNvSpPr txBox="1">
            <a:spLocks noChangeArrowheads="1"/>
          </p:cNvSpPr>
          <p:nvPr/>
        </p:nvSpPr>
        <p:spPr bwMode="auto">
          <a:xfrm>
            <a:off x="1568450" y="5742540"/>
            <a:ext cx="70564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b="1" dirty="0">
                <a:latin typeface="+mj-ea"/>
              </a:rPr>
              <a:t>⇒令和６年４月より、前年度に比べ、</a:t>
            </a:r>
            <a:r>
              <a:rPr lang="ja-JP" altLang="en-US" sz="2000" b="1" dirty="0">
                <a:solidFill>
                  <a:srgbClr val="FF0000"/>
                </a:solidFill>
                <a:latin typeface="+mj-ea"/>
              </a:rPr>
              <a:t>年金額２．７％引き上げ</a:t>
            </a:r>
            <a:endParaRPr lang="en-US" altLang="ja-JP" sz="2000" b="1" dirty="0">
              <a:solidFill>
                <a:srgbClr val="FF0000"/>
              </a:solidFill>
              <a:latin typeface="+mj-ea"/>
            </a:endParaRPr>
          </a:p>
          <a:p>
            <a:pPr>
              <a:spcBef>
                <a:spcPct val="0"/>
              </a:spcBef>
              <a:buFontTx/>
              <a:buNone/>
            </a:pPr>
            <a:r>
              <a:rPr lang="ja-JP" altLang="en-US" sz="2000" b="1" dirty="0">
                <a:solidFill>
                  <a:srgbClr val="FF0000"/>
                </a:solidFill>
                <a:latin typeface="+mj-ea"/>
              </a:rPr>
              <a:t>　　　　　　　　　　　　　　　　</a:t>
            </a:r>
            <a:r>
              <a:rPr lang="en-US" altLang="ja-JP" sz="1200" dirty="0">
                <a:latin typeface="+mj-ea"/>
              </a:rPr>
              <a:t>※</a:t>
            </a:r>
            <a:r>
              <a:rPr lang="ja-JP" altLang="en-US" sz="1200" dirty="0">
                <a:latin typeface="+mj-ea"/>
              </a:rPr>
              <a:t>新規裁定者（</a:t>
            </a:r>
            <a:r>
              <a:rPr lang="en-US" altLang="ja-JP" sz="1200" dirty="0">
                <a:latin typeface="+mj-ea"/>
              </a:rPr>
              <a:t>67</a:t>
            </a:r>
            <a:r>
              <a:rPr lang="ja-JP" altLang="en-US" sz="1200" dirty="0">
                <a:latin typeface="+mj-ea"/>
              </a:rPr>
              <a:t>歳以下の方）</a:t>
            </a:r>
            <a:endParaRPr lang="ja-JP" altLang="en-US" sz="1200" b="1"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9" name="正方形/長方形 18">
            <a:extLst>
              <a:ext uri="{FF2B5EF4-FFF2-40B4-BE49-F238E27FC236}">
                <a16:creationId xmlns:a16="http://schemas.microsoft.com/office/drawing/2014/main" id="{1E26B934-DF70-4586-8CC5-A2BDB5DC6BF7}"/>
              </a:ext>
            </a:extLst>
          </p:cNvPr>
          <p:cNvSpPr/>
          <p:nvPr/>
        </p:nvSpPr>
        <p:spPr>
          <a:xfrm>
            <a:off x="3387725" y="3620699"/>
            <a:ext cx="3130550"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anchor="ctr"/>
          <a:lstStyle/>
          <a:p>
            <a:pPr algn="ctr">
              <a:defRPr/>
            </a:pPr>
            <a:r>
              <a:rPr lang="ja-JP" altLang="en-US" sz="2000" b="1" dirty="0">
                <a:solidFill>
                  <a:schemeClr val="tx1"/>
                </a:solidFill>
                <a:latin typeface="+mj-ea"/>
                <a:ea typeface="+mj-ea"/>
              </a:rPr>
              <a:t>年金額に及ぼす要素</a:t>
            </a:r>
            <a:endParaRPr lang="en-US" altLang="ja-JP" sz="2000" b="1" dirty="0">
              <a:solidFill>
                <a:schemeClr val="tx1"/>
              </a:solidFill>
              <a:latin typeface="+mj-ea"/>
              <a:ea typeface="+mj-ea"/>
            </a:endParaRPr>
          </a:p>
        </p:txBody>
      </p:sp>
      <p:sp>
        <p:nvSpPr>
          <p:cNvPr id="21" name="正方形/長方形 20">
            <a:extLst>
              <a:ext uri="{FF2B5EF4-FFF2-40B4-BE49-F238E27FC236}">
                <a16:creationId xmlns:a16="http://schemas.microsoft.com/office/drawing/2014/main" id="{E39D4F01-0F81-4C01-9B91-A650A3064C46}"/>
              </a:ext>
            </a:extLst>
          </p:cNvPr>
          <p:cNvSpPr/>
          <p:nvPr/>
        </p:nvSpPr>
        <p:spPr>
          <a:xfrm>
            <a:off x="381000" y="13494"/>
            <a:ext cx="7252421" cy="5183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a:solidFill>
                  <a:schemeClr val="bg1"/>
                </a:solidFill>
                <a:latin typeface="HGP創英角ｺﾞｼｯｸUB" pitchFamily="50" charset="-128"/>
                <a:ea typeface="HGP創英角ｺﾞｼｯｸUB" pitchFamily="50" charset="-128"/>
              </a:rPr>
              <a:t>　１．公的年金について　　　</a:t>
            </a:r>
            <a:r>
              <a:rPr lang="ja-JP" altLang="en-US" b="1" dirty="0">
                <a:solidFill>
                  <a:schemeClr val="bg1"/>
                </a:solidFill>
              </a:rPr>
              <a:t>　</a:t>
            </a:r>
            <a:endParaRPr lang="ja-JP" altLang="ja-JP" sz="1200" dirty="0"/>
          </a:p>
        </p:txBody>
      </p:sp>
      <p:sp>
        <p:nvSpPr>
          <p:cNvPr id="22" name="正方形/長方形 21">
            <a:extLst>
              <a:ext uri="{FF2B5EF4-FFF2-40B4-BE49-F238E27FC236}">
                <a16:creationId xmlns:a16="http://schemas.microsoft.com/office/drawing/2014/main" id="{718DED82-7618-47C2-A337-DE0FB14D3218}"/>
              </a:ext>
            </a:extLst>
          </p:cNvPr>
          <p:cNvSpPr/>
          <p:nvPr/>
        </p:nvSpPr>
        <p:spPr>
          <a:xfrm>
            <a:off x="631826" y="620714"/>
            <a:ext cx="8893175" cy="549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anchor="ctr"/>
          <a:lstStyle/>
          <a:p>
            <a:pPr>
              <a:defRPr/>
            </a:pPr>
            <a:r>
              <a:rPr lang="ja-JP" altLang="en-US" sz="2000" dirty="0">
                <a:solidFill>
                  <a:schemeClr val="tx1"/>
                </a:solidFill>
                <a:latin typeface="HGP創英角ｺﾞｼｯｸUB" pitchFamily="50" charset="-128"/>
                <a:ea typeface="HGP創英角ｺﾞｼｯｸUB" pitchFamily="50" charset="-128"/>
              </a:rPr>
              <a:t>①公的年金のしくみ</a:t>
            </a:r>
            <a:endParaRPr lang="en-US" altLang="ja-JP" sz="2000" dirty="0">
              <a:solidFill>
                <a:schemeClr val="tx1"/>
              </a:solidFill>
              <a:latin typeface="HGP創英角ｺﾞｼｯｸUB" pitchFamily="50" charset="-128"/>
              <a:ea typeface="HGP創英角ｺﾞｼｯｸUB" pitchFamily="50" charset="-128"/>
            </a:endParaRPr>
          </a:p>
        </p:txBody>
      </p:sp>
      <p:sp>
        <p:nvSpPr>
          <p:cNvPr id="5134" name="テキスト ボックス 2">
            <a:extLst>
              <a:ext uri="{FF2B5EF4-FFF2-40B4-BE49-F238E27FC236}">
                <a16:creationId xmlns:a16="http://schemas.microsoft.com/office/drawing/2014/main" id="{8B8B3417-7773-4CB1-A95D-64CAFCE87746}"/>
              </a:ext>
            </a:extLst>
          </p:cNvPr>
          <p:cNvSpPr txBox="1">
            <a:spLocks noChangeArrowheads="1"/>
          </p:cNvSpPr>
          <p:nvPr/>
        </p:nvSpPr>
        <p:spPr bwMode="auto">
          <a:xfrm>
            <a:off x="6321426" y="6444380"/>
            <a:ext cx="50403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1000" dirty="0">
                <a:latin typeface="Arial" panose="020B0604020202020204" pitchFamily="34" charset="0"/>
              </a:rPr>
              <a:t>厚生労働省　令和</a:t>
            </a:r>
            <a:r>
              <a:rPr lang="en-US" altLang="ja-JP" sz="1000" dirty="0">
                <a:latin typeface="Arial" panose="020B0604020202020204" pitchFamily="34" charset="0"/>
              </a:rPr>
              <a:t>6</a:t>
            </a:r>
            <a:r>
              <a:rPr lang="ja-JP" altLang="en-US" sz="1000" dirty="0">
                <a:latin typeface="Arial" panose="020B0604020202020204" pitchFamily="34" charset="0"/>
              </a:rPr>
              <a:t>年</a:t>
            </a:r>
            <a:r>
              <a:rPr lang="en-US" altLang="ja-JP" sz="1000" dirty="0">
                <a:latin typeface="Arial" panose="020B0604020202020204" pitchFamily="34" charset="0"/>
              </a:rPr>
              <a:t>1</a:t>
            </a:r>
            <a:r>
              <a:rPr lang="ja-JP" altLang="en-US" sz="1000" dirty="0">
                <a:latin typeface="Arial" panose="020B0604020202020204" pitchFamily="34" charset="0"/>
              </a:rPr>
              <a:t>月</a:t>
            </a:r>
            <a:r>
              <a:rPr lang="en-US" altLang="ja-JP" sz="1000" dirty="0">
                <a:latin typeface="Arial" panose="020B0604020202020204" pitchFamily="34" charset="0"/>
              </a:rPr>
              <a:t>19</a:t>
            </a:r>
            <a:r>
              <a:rPr lang="ja-JP" altLang="en-US" sz="1000" dirty="0">
                <a:latin typeface="Arial" panose="020B0604020202020204" pitchFamily="34" charset="0"/>
              </a:rPr>
              <a:t>日付プレスリリース</a:t>
            </a:r>
          </a:p>
        </p:txBody>
      </p:sp>
      <p:pic>
        <p:nvPicPr>
          <p:cNvPr id="15" name="図 14">
            <a:extLst>
              <a:ext uri="{FF2B5EF4-FFF2-40B4-BE49-F238E27FC236}">
                <a16:creationId xmlns:a16="http://schemas.microsoft.com/office/drawing/2014/main" id="{182A79D4-7E2D-470C-9438-7EA00D3E394E}"/>
              </a:ext>
            </a:extLst>
          </p:cNvPr>
          <p:cNvPicPr>
            <a:picLocks noChangeAspect="1"/>
          </p:cNvPicPr>
          <p:nvPr/>
        </p:nvPicPr>
        <p:blipFill>
          <a:blip r:embed="rId3"/>
          <a:stretch>
            <a:fillRect/>
          </a:stretch>
        </p:blipFill>
        <p:spPr>
          <a:xfrm>
            <a:off x="7913327" y="157165"/>
            <a:ext cx="1423122" cy="411956"/>
          </a:xfrm>
          <a:prstGeom prst="rect">
            <a:avLst/>
          </a:prstGeom>
        </p:spPr>
      </p:pic>
      <p:sp>
        <p:nvSpPr>
          <p:cNvPr id="16" name="正方形/長方形 15">
            <a:extLst>
              <a:ext uri="{FF2B5EF4-FFF2-40B4-BE49-F238E27FC236}">
                <a16:creationId xmlns:a16="http://schemas.microsoft.com/office/drawing/2014/main" id="{68DCAE37-9CB0-47C9-9280-4AEEC7641E92}"/>
              </a:ext>
            </a:extLst>
          </p:cNvPr>
          <p:cNvSpPr/>
          <p:nvPr/>
        </p:nvSpPr>
        <p:spPr>
          <a:xfrm>
            <a:off x="420413" y="627410"/>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5130"/>
                                        </p:tgtEl>
                                        <p:attrNameLst>
                                          <p:attrName>style.visibility</p:attrName>
                                        </p:attrNameLst>
                                      </p:cBhvr>
                                      <p:to>
                                        <p:strVal val="visible"/>
                                      </p:to>
                                    </p:set>
                                    <p:anim calcmode="lin" valueType="num">
                                      <p:cBhvr>
                                        <p:cTn id="44" dur="500" fill="hold"/>
                                        <p:tgtEl>
                                          <p:spTgt spid="5130"/>
                                        </p:tgtEl>
                                        <p:attrNameLst>
                                          <p:attrName>ppt_w</p:attrName>
                                        </p:attrNameLst>
                                      </p:cBhvr>
                                      <p:tavLst>
                                        <p:tav tm="0">
                                          <p:val>
                                            <p:fltVal val="0"/>
                                          </p:val>
                                        </p:tav>
                                        <p:tav tm="100000">
                                          <p:val>
                                            <p:strVal val="#ppt_w"/>
                                          </p:val>
                                        </p:tav>
                                      </p:tavLst>
                                    </p:anim>
                                    <p:anim calcmode="lin" valueType="num">
                                      <p:cBhvr>
                                        <p:cTn id="45" dur="500" fill="hold"/>
                                        <p:tgtEl>
                                          <p:spTgt spid="5130"/>
                                        </p:tgtEl>
                                        <p:attrNameLst>
                                          <p:attrName>ppt_h</p:attrName>
                                        </p:attrNameLst>
                                      </p:cBhvr>
                                      <p:tavLst>
                                        <p:tav tm="0">
                                          <p:val>
                                            <p:fltVal val="0"/>
                                          </p:val>
                                        </p:tav>
                                        <p:tav tm="100000">
                                          <p:val>
                                            <p:strVal val="#ppt_h"/>
                                          </p:val>
                                        </p:tav>
                                      </p:tavLst>
                                    </p:anim>
                                    <p:animEffect transition="in" filter="fade">
                                      <p:cBhvr>
                                        <p:cTn id="46" dur="500"/>
                                        <p:tgtEl>
                                          <p:spTgt spid="5130"/>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134"/>
                                        </p:tgtEl>
                                        <p:attrNameLst>
                                          <p:attrName>style.visibility</p:attrName>
                                        </p:attrNameLst>
                                      </p:cBhvr>
                                      <p:to>
                                        <p:strVal val="visible"/>
                                      </p:to>
                                    </p:set>
                                    <p:anim calcmode="lin" valueType="num">
                                      <p:cBhvr>
                                        <p:cTn id="49" dur="500" fill="hold"/>
                                        <p:tgtEl>
                                          <p:spTgt spid="5134"/>
                                        </p:tgtEl>
                                        <p:attrNameLst>
                                          <p:attrName>ppt_w</p:attrName>
                                        </p:attrNameLst>
                                      </p:cBhvr>
                                      <p:tavLst>
                                        <p:tav tm="0">
                                          <p:val>
                                            <p:fltVal val="0"/>
                                          </p:val>
                                        </p:tav>
                                        <p:tav tm="100000">
                                          <p:val>
                                            <p:strVal val="#ppt_w"/>
                                          </p:val>
                                        </p:tav>
                                      </p:tavLst>
                                    </p:anim>
                                    <p:anim calcmode="lin" valueType="num">
                                      <p:cBhvr>
                                        <p:cTn id="50" dur="500" fill="hold"/>
                                        <p:tgtEl>
                                          <p:spTgt spid="5134"/>
                                        </p:tgtEl>
                                        <p:attrNameLst>
                                          <p:attrName>ppt_h</p:attrName>
                                        </p:attrNameLst>
                                      </p:cBhvr>
                                      <p:tavLst>
                                        <p:tav tm="0">
                                          <p:val>
                                            <p:fltVal val="0"/>
                                          </p:val>
                                        </p:tav>
                                        <p:tav tm="100000">
                                          <p:val>
                                            <p:strVal val="#ppt_h"/>
                                          </p:val>
                                        </p:tav>
                                      </p:tavLst>
                                    </p:anim>
                                    <p:animEffect transition="in" filter="fade">
                                      <p:cBhvr>
                                        <p:cTn id="51" dur="500"/>
                                        <p:tgtEl>
                                          <p:spTgt spid="5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 grpId="0" animBg="1"/>
      <p:bldP spid="9" grpId="0" animBg="1"/>
      <p:bldP spid="12" grpId="0" animBg="1"/>
      <p:bldP spid="13" grpId="0" animBg="1"/>
      <p:bldP spid="14" grpId="0" animBg="1"/>
      <p:bldP spid="5130" grpId="0"/>
      <p:bldP spid="19" grpId="0" animBg="1"/>
      <p:bldP spid="513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7728101-51D2-479B-8561-6ADB148E7E82}"/>
              </a:ext>
            </a:extLst>
          </p:cNvPr>
          <p:cNvSpPr/>
          <p:nvPr/>
        </p:nvSpPr>
        <p:spPr>
          <a:xfrm>
            <a:off x="631826" y="633414"/>
            <a:ext cx="8893175" cy="549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anchor="ctr"/>
          <a:lstStyle/>
          <a:p>
            <a:pPr defTabSz="914400" eaLnBrk="0" hangingPunct="0">
              <a:defRPr/>
            </a:pPr>
            <a:r>
              <a:rPr kumimoji="1" lang="ja-JP" altLang="en-US" sz="2000" dirty="0">
                <a:solidFill>
                  <a:prstClr val="black"/>
                </a:solidFill>
                <a:latin typeface="HGP創英角ｺﾞｼｯｸUB" pitchFamily="50" charset="-128"/>
                <a:ea typeface="HGP創英角ｺﾞｼｯｸUB" pitchFamily="50" charset="-128"/>
              </a:rPr>
              <a:t>①６０歳以上の月間収支例</a:t>
            </a:r>
            <a:r>
              <a:rPr kumimoji="1" lang="ja-JP" altLang="en-US" sz="1200" dirty="0">
                <a:solidFill>
                  <a:prstClr val="black"/>
                </a:solidFill>
                <a:latin typeface="HGP創英角ｺﾞｼｯｸUB" pitchFamily="50" charset="-128"/>
                <a:ea typeface="HGP創英角ｺﾞｼｯｸUB" pitchFamily="50" charset="-128"/>
              </a:rPr>
              <a:t>　　　　</a:t>
            </a:r>
            <a:r>
              <a:rPr kumimoji="1" lang="ja-JP" altLang="ja-JP" sz="2000" dirty="0">
                <a:solidFill>
                  <a:prstClr val="black"/>
                </a:solidFill>
                <a:latin typeface="Calibri"/>
                <a:ea typeface="ＭＳ Ｐゴシック" panose="020B0600070205080204" pitchFamily="50" charset="-128"/>
              </a:rPr>
              <a:t>＜</a:t>
            </a:r>
            <a:r>
              <a:rPr kumimoji="1" lang="ja-JP" altLang="en-US" sz="2000" dirty="0">
                <a:solidFill>
                  <a:prstClr val="black"/>
                </a:solidFill>
                <a:latin typeface="Calibri"/>
                <a:ea typeface="ＭＳ Ｐゴシック" panose="020B0600070205080204" pitchFamily="50" charset="-128"/>
              </a:rPr>
              <a:t>総務省「</a:t>
            </a:r>
            <a:r>
              <a:rPr kumimoji="1" lang="en-US" altLang="ja-JP" sz="2000" dirty="0">
                <a:solidFill>
                  <a:prstClr val="black"/>
                </a:solidFill>
                <a:latin typeface="Calibri"/>
                <a:ea typeface="ＭＳ Ｐゴシック" panose="020B0600070205080204" pitchFamily="50" charset="-128"/>
              </a:rPr>
              <a:t>2022</a:t>
            </a:r>
            <a:r>
              <a:rPr kumimoji="1" lang="ja-JP" altLang="en-US" sz="2000" dirty="0">
                <a:solidFill>
                  <a:prstClr val="black"/>
                </a:solidFill>
                <a:latin typeface="Calibri"/>
                <a:ea typeface="ＭＳ Ｐゴシック" panose="020B0600070205080204" pitchFamily="50" charset="-128"/>
              </a:rPr>
              <a:t>年（令和</a:t>
            </a:r>
            <a:r>
              <a:rPr kumimoji="1" lang="en-US" altLang="ja-JP" sz="2000" dirty="0">
                <a:solidFill>
                  <a:prstClr val="black"/>
                </a:solidFill>
                <a:latin typeface="Calibri"/>
                <a:ea typeface="ＭＳ Ｐゴシック" panose="020B0600070205080204" pitchFamily="50" charset="-128"/>
              </a:rPr>
              <a:t>4</a:t>
            </a:r>
            <a:r>
              <a:rPr kumimoji="1" lang="ja-JP" altLang="en-US" sz="2000" dirty="0">
                <a:solidFill>
                  <a:prstClr val="black"/>
                </a:solidFill>
                <a:latin typeface="Calibri"/>
                <a:ea typeface="ＭＳ Ｐゴシック" panose="020B0600070205080204" pitchFamily="50" charset="-128"/>
              </a:rPr>
              <a:t>年）　家計の概要」より</a:t>
            </a:r>
            <a:r>
              <a:rPr kumimoji="1" lang="ja-JP" altLang="ja-JP" sz="2000" dirty="0">
                <a:solidFill>
                  <a:prstClr val="black"/>
                </a:solidFill>
                <a:latin typeface="Calibri"/>
                <a:ea typeface="ＭＳ Ｐゴシック" panose="020B0600070205080204" pitchFamily="50" charset="-128"/>
              </a:rPr>
              <a:t>＞</a:t>
            </a:r>
          </a:p>
        </p:txBody>
      </p:sp>
      <p:sp>
        <p:nvSpPr>
          <p:cNvPr id="7171" name="AutoShape 2">
            <a:extLst>
              <a:ext uri="{FF2B5EF4-FFF2-40B4-BE49-F238E27FC236}">
                <a16:creationId xmlns:a16="http://schemas.microsoft.com/office/drawing/2014/main" id="{539F34C1-CEC1-4F2C-8605-865092135568}"/>
              </a:ext>
            </a:extLst>
          </p:cNvPr>
          <p:cNvSpPr>
            <a:spLocks noChangeArrowheads="1"/>
          </p:cNvSpPr>
          <p:nvPr/>
        </p:nvSpPr>
        <p:spPr bwMode="auto">
          <a:xfrm>
            <a:off x="852488" y="2043113"/>
            <a:ext cx="2233612" cy="576262"/>
          </a:xfrm>
          <a:prstGeom prst="roundRect">
            <a:avLst>
              <a:gd name="adj" fmla="val 0"/>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74295" tIns="36000" rIns="74295" bIns="36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0" fontAlgn="base" hangingPunct="0">
              <a:spcBef>
                <a:spcPct val="0"/>
              </a:spcBef>
              <a:spcAft>
                <a:spcPct val="0"/>
              </a:spcAft>
              <a:buNone/>
            </a:pPr>
            <a:r>
              <a:rPr lang="en-US" altLang="ja-JP" sz="2400" b="1" dirty="0">
                <a:solidFill>
                  <a:srgbClr val="000000"/>
                </a:solidFill>
                <a:latin typeface="ＭＳ Ｐゴシック" panose="020B0600070205080204" pitchFamily="50" charset="-128"/>
              </a:rPr>
              <a:t>246,237</a:t>
            </a:r>
            <a:r>
              <a:rPr lang="ja-JP" altLang="en-US" sz="2400" b="1" dirty="0">
                <a:solidFill>
                  <a:srgbClr val="000000"/>
                </a:solidFill>
                <a:latin typeface="ＭＳ Ｐゴシック" panose="020B0600070205080204" pitchFamily="50" charset="-128"/>
              </a:rPr>
              <a:t>円　</a:t>
            </a:r>
            <a:endParaRPr lang="ja-JP" altLang="ja-JP" sz="2400" b="1" dirty="0">
              <a:solidFill>
                <a:prstClr val="black"/>
              </a:solidFill>
              <a:latin typeface="Arial" panose="020B0604020202020204" pitchFamily="34" charset="0"/>
            </a:endParaRPr>
          </a:p>
        </p:txBody>
      </p:sp>
      <p:sp>
        <p:nvSpPr>
          <p:cNvPr id="7172" name="AutoShape 2">
            <a:extLst>
              <a:ext uri="{FF2B5EF4-FFF2-40B4-BE49-F238E27FC236}">
                <a16:creationId xmlns:a16="http://schemas.microsoft.com/office/drawing/2014/main" id="{4872F374-AEA8-4D70-9643-BDB2345611DD}"/>
              </a:ext>
            </a:extLst>
          </p:cNvPr>
          <p:cNvSpPr>
            <a:spLocks noChangeArrowheads="1"/>
          </p:cNvSpPr>
          <p:nvPr/>
        </p:nvSpPr>
        <p:spPr bwMode="auto">
          <a:xfrm>
            <a:off x="3729039" y="2043113"/>
            <a:ext cx="2232025" cy="576262"/>
          </a:xfrm>
          <a:prstGeom prst="roundRect">
            <a:avLst>
              <a:gd name="adj" fmla="val 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74295" tIns="36000" rIns="74295" bIns="36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0" fontAlgn="base" hangingPunct="0">
              <a:spcBef>
                <a:spcPct val="0"/>
              </a:spcBef>
              <a:spcAft>
                <a:spcPct val="0"/>
              </a:spcAft>
              <a:buNone/>
            </a:pPr>
            <a:r>
              <a:rPr lang="ja-JP" altLang="en-US" sz="2400" b="1" dirty="0">
                <a:solidFill>
                  <a:srgbClr val="000000"/>
                </a:solidFill>
                <a:latin typeface="ＭＳ Ｐゴシック" panose="020B0600070205080204" pitchFamily="50" charset="-128"/>
              </a:rPr>
              <a:t> </a:t>
            </a:r>
            <a:r>
              <a:rPr lang="en-US" altLang="ja-JP" sz="2400" b="1" dirty="0">
                <a:solidFill>
                  <a:srgbClr val="000000"/>
                </a:solidFill>
                <a:latin typeface="ＭＳ Ｐゴシック" panose="020B0600070205080204" pitchFamily="50" charset="-128"/>
              </a:rPr>
              <a:t>268,508</a:t>
            </a:r>
            <a:r>
              <a:rPr lang="ja-JP" altLang="en-US" sz="2400" b="1" dirty="0">
                <a:solidFill>
                  <a:srgbClr val="000000"/>
                </a:solidFill>
                <a:latin typeface="ＭＳ Ｐゴシック" panose="020B0600070205080204" pitchFamily="50" charset="-128"/>
              </a:rPr>
              <a:t>円</a:t>
            </a:r>
            <a:endParaRPr lang="ja-JP" altLang="ja-JP" sz="2400" dirty="0">
              <a:solidFill>
                <a:prstClr val="black"/>
              </a:solidFill>
              <a:latin typeface="Arial" panose="020B0604020202020204" pitchFamily="34" charset="0"/>
            </a:endParaRPr>
          </a:p>
        </p:txBody>
      </p:sp>
      <p:sp>
        <p:nvSpPr>
          <p:cNvPr id="7173" name="テキスト ボックス 44">
            <a:extLst>
              <a:ext uri="{FF2B5EF4-FFF2-40B4-BE49-F238E27FC236}">
                <a16:creationId xmlns:a16="http://schemas.microsoft.com/office/drawing/2014/main" id="{551B660F-84F2-400B-B7A5-5D59304881B9}"/>
              </a:ext>
            </a:extLst>
          </p:cNvPr>
          <p:cNvSpPr txBox="1">
            <a:spLocks noChangeArrowheads="1"/>
          </p:cNvSpPr>
          <p:nvPr/>
        </p:nvSpPr>
        <p:spPr bwMode="auto">
          <a:xfrm>
            <a:off x="996951" y="2692400"/>
            <a:ext cx="2447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0" fontAlgn="base" hangingPunct="0">
              <a:spcBef>
                <a:spcPct val="0"/>
              </a:spcBef>
              <a:spcAft>
                <a:spcPct val="0"/>
              </a:spcAft>
              <a:buNone/>
            </a:pPr>
            <a:r>
              <a:rPr lang="ja-JP" altLang="en-US" sz="1600">
                <a:solidFill>
                  <a:prstClr val="black"/>
                </a:solidFill>
              </a:rPr>
              <a:t>公的年金などの</a:t>
            </a:r>
            <a:endParaRPr lang="en-US" altLang="ja-JP" sz="1600">
              <a:solidFill>
                <a:prstClr val="black"/>
              </a:solidFill>
            </a:endParaRPr>
          </a:p>
          <a:p>
            <a:pPr defTabSz="914400" eaLnBrk="0" fontAlgn="base" hangingPunct="0">
              <a:spcBef>
                <a:spcPct val="0"/>
              </a:spcBef>
              <a:spcAft>
                <a:spcPct val="0"/>
              </a:spcAft>
              <a:buNone/>
            </a:pPr>
            <a:r>
              <a:rPr lang="ja-JP" altLang="en-US" sz="1600">
                <a:solidFill>
                  <a:prstClr val="black"/>
                </a:solidFill>
              </a:rPr>
              <a:t>社会保障給付</a:t>
            </a:r>
          </a:p>
        </p:txBody>
      </p:sp>
      <p:sp>
        <p:nvSpPr>
          <p:cNvPr id="7174" name="テキスト ボックス 45">
            <a:extLst>
              <a:ext uri="{FF2B5EF4-FFF2-40B4-BE49-F238E27FC236}">
                <a16:creationId xmlns:a16="http://schemas.microsoft.com/office/drawing/2014/main" id="{D8DF8029-6916-4E18-835A-A434AC07C661}"/>
              </a:ext>
            </a:extLst>
          </p:cNvPr>
          <p:cNvSpPr txBox="1">
            <a:spLocks noChangeArrowheads="1"/>
          </p:cNvSpPr>
          <p:nvPr/>
        </p:nvSpPr>
        <p:spPr bwMode="auto">
          <a:xfrm>
            <a:off x="3657601" y="2835276"/>
            <a:ext cx="2879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0" fontAlgn="base" hangingPunct="0">
              <a:spcBef>
                <a:spcPct val="0"/>
              </a:spcBef>
              <a:spcAft>
                <a:spcPct val="0"/>
              </a:spcAft>
              <a:buNone/>
            </a:pPr>
            <a:r>
              <a:rPr lang="ja-JP" altLang="en-US" sz="1600" dirty="0">
                <a:solidFill>
                  <a:prstClr val="black"/>
                </a:solidFill>
              </a:rPr>
              <a:t>食料費、光熱・水道費など</a:t>
            </a:r>
          </a:p>
        </p:txBody>
      </p:sp>
      <p:sp>
        <p:nvSpPr>
          <p:cNvPr id="20" name="正方形/長方形 19">
            <a:extLst>
              <a:ext uri="{FF2B5EF4-FFF2-40B4-BE49-F238E27FC236}">
                <a16:creationId xmlns:a16="http://schemas.microsoft.com/office/drawing/2014/main" id="{DD0B7E0E-8ED9-4A8E-A860-2C91CF78FAC7}"/>
              </a:ext>
            </a:extLst>
          </p:cNvPr>
          <p:cNvSpPr/>
          <p:nvPr/>
        </p:nvSpPr>
        <p:spPr>
          <a:xfrm>
            <a:off x="852488" y="1684338"/>
            <a:ext cx="2233612" cy="431800"/>
          </a:xfrm>
          <a:prstGeom prst="rect">
            <a:avLst/>
          </a:prstGeom>
          <a:solidFill>
            <a:srgbClr val="00B050"/>
          </a:solid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r>
              <a:rPr kumimoji="1" lang="ja-JP" altLang="en-US" sz="2400" b="1" dirty="0">
                <a:solidFill>
                  <a:prstClr val="white"/>
                </a:solidFill>
                <a:latin typeface="Calibri"/>
                <a:ea typeface="ＭＳ Ｐゴシック" panose="020B0600070205080204" pitchFamily="50" charset="-128"/>
              </a:rPr>
              <a:t>収入</a:t>
            </a:r>
          </a:p>
        </p:txBody>
      </p:sp>
      <p:sp>
        <p:nvSpPr>
          <p:cNvPr id="21" name="正方形/長方形 20">
            <a:extLst>
              <a:ext uri="{FF2B5EF4-FFF2-40B4-BE49-F238E27FC236}">
                <a16:creationId xmlns:a16="http://schemas.microsoft.com/office/drawing/2014/main" id="{6C46AA96-88F0-43DA-ADB6-F0EF75E9ECE5}"/>
              </a:ext>
            </a:extLst>
          </p:cNvPr>
          <p:cNvSpPr/>
          <p:nvPr/>
        </p:nvSpPr>
        <p:spPr>
          <a:xfrm>
            <a:off x="3729039" y="1684338"/>
            <a:ext cx="2232025" cy="431800"/>
          </a:xfrm>
          <a:prstGeom prst="rect">
            <a:avLst/>
          </a:prstGeom>
          <a:solidFill>
            <a:srgbClr val="FF00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r>
              <a:rPr kumimoji="1" lang="ja-JP" altLang="en-US" sz="2400" b="1" dirty="0">
                <a:solidFill>
                  <a:prstClr val="white"/>
                </a:solidFill>
                <a:latin typeface="Calibri"/>
                <a:ea typeface="ＭＳ Ｐゴシック" panose="020B0600070205080204" pitchFamily="50" charset="-128"/>
              </a:rPr>
              <a:t>支出</a:t>
            </a:r>
          </a:p>
        </p:txBody>
      </p:sp>
      <p:sp>
        <p:nvSpPr>
          <p:cNvPr id="7177" name="テキスト ボックス 21">
            <a:extLst>
              <a:ext uri="{FF2B5EF4-FFF2-40B4-BE49-F238E27FC236}">
                <a16:creationId xmlns:a16="http://schemas.microsoft.com/office/drawing/2014/main" id="{CF3B4946-9F92-4BC9-9E71-D2BE06A0B140}"/>
              </a:ext>
            </a:extLst>
          </p:cNvPr>
          <p:cNvSpPr txBox="1">
            <a:spLocks noChangeArrowheads="1"/>
          </p:cNvSpPr>
          <p:nvPr/>
        </p:nvSpPr>
        <p:spPr bwMode="auto">
          <a:xfrm>
            <a:off x="3157538" y="1900239"/>
            <a:ext cx="6477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0" fontAlgn="base" hangingPunct="0">
              <a:spcBef>
                <a:spcPct val="0"/>
              </a:spcBef>
              <a:spcAft>
                <a:spcPct val="0"/>
              </a:spcAft>
              <a:buNone/>
            </a:pPr>
            <a:r>
              <a:rPr lang="en-US" altLang="ja-JP" sz="2800" b="1" dirty="0">
                <a:solidFill>
                  <a:prstClr val="black"/>
                </a:solidFill>
                <a:latin typeface="HGP創英角ｺﾞｼｯｸUB" panose="020B0900000000000000" pitchFamily="50" charset="-128"/>
                <a:ea typeface="HGP創英角ｺﾞｼｯｸUB" panose="020B0900000000000000" pitchFamily="50" charset="-128"/>
              </a:rPr>
              <a:t>―</a:t>
            </a:r>
            <a:endParaRPr lang="ja-JP" altLang="en-US" sz="2800" b="1"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7178" name="テキスト ボックス 22">
            <a:extLst>
              <a:ext uri="{FF2B5EF4-FFF2-40B4-BE49-F238E27FC236}">
                <a16:creationId xmlns:a16="http://schemas.microsoft.com/office/drawing/2014/main" id="{190AFE69-B5F7-4075-9AD5-007535D94E61}"/>
              </a:ext>
            </a:extLst>
          </p:cNvPr>
          <p:cNvSpPr txBox="1">
            <a:spLocks noChangeArrowheads="1"/>
          </p:cNvSpPr>
          <p:nvPr/>
        </p:nvSpPr>
        <p:spPr bwMode="auto">
          <a:xfrm>
            <a:off x="6032500" y="1900239"/>
            <a:ext cx="6492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0" fontAlgn="base" hangingPunct="0">
              <a:spcBef>
                <a:spcPct val="0"/>
              </a:spcBef>
              <a:spcAft>
                <a:spcPct val="0"/>
              </a:spcAft>
              <a:buNone/>
            </a:pPr>
            <a:r>
              <a:rPr lang="ja-JP" altLang="en-US" sz="2800" b="1" dirty="0">
                <a:solidFill>
                  <a:prstClr val="black"/>
                </a:solidFill>
                <a:latin typeface="HGP創英角ｺﾞｼｯｸUB" panose="020B0900000000000000" pitchFamily="50" charset="-128"/>
                <a:ea typeface="HGP創英角ｺﾞｼｯｸUB" panose="020B0900000000000000" pitchFamily="50" charset="-128"/>
              </a:rPr>
              <a:t>＝</a:t>
            </a:r>
          </a:p>
        </p:txBody>
      </p:sp>
      <p:sp>
        <p:nvSpPr>
          <p:cNvPr id="27" name="正方形/長方形 26">
            <a:extLst>
              <a:ext uri="{FF2B5EF4-FFF2-40B4-BE49-F238E27FC236}">
                <a16:creationId xmlns:a16="http://schemas.microsoft.com/office/drawing/2014/main" id="{8CA8E92F-5A58-4182-9C68-09F27E6FEE69}"/>
              </a:ext>
            </a:extLst>
          </p:cNvPr>
          <p:cNvSpPr/>
          <p:nvPr/>
        </p:nvSpPr>
        <p:spPr>
          <a:xfrm>
            <a:off x="420413" y="0"/>
            <a:ext cx="7107513" cy="55940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eaLnBrk="0" hangingPunct="0">
              <a:defRPr/>
            </a:pPr>
            <a:r>
              <a:rPr kumimoji="1" lang="ja-JP" altLang="en-US" sz="2400" b="1" dirty="0">
                <a:solidFill>
                  <a:prstClr val="white"/>
                </a:solidFill>
                <a:latin typeface="HGP創英角ｺﾞｼｯｸUB" pitchFamily="50" charset="-128"/>
                <a:ea typeface="HGP創英角ｺﾞｼｯｸUB" pitchFamily="50" charset="-128"/>
              </a:rPr>
              <a:t>　２．自助努力の必要性について　　　</a:t>
            </a:r>
            <a:r>
              <a:rPr kumimoji="1" lang="ja-JP" altLang="en-US" b="1" dirty="0">
                <a:solidFill>
                  <a:prstClr val="white"/>
                </a:solidFill>
                <a:latin typeface="Calibri"/>
                <a:ea typeface="ＭＳ Ｐゴシック" panose="020B0600070205080204" pitchFamily="50" charset="-128"/>
              </a:rPr>
              <a:t>　</a:t>
            </a:r>
            <a:endParaRPr kumimoji="1" lang="ja-JP" altLang="ja-JP" sz="1200" dirty="0">
              <a:solidFill>
                <a:prstClr val="white"/>
              </a:solidFill>
              <a:latin typeface="Calibri"/>
              <a:ea typeface="ＭＳ Ｐゴシック" panose="020B0600070205080204" pitchFamily="50" charset="-128"/>
            </a:endParaRPr>
          </a:p>
        </p:txBody>
      </p:sp>
      <p:sp>
        <p:nvSpPr>
          <p:cNvPr id="24" name="テキスト ボックス 41">
            <a:extLst>
              <a:ext uri="{FF2B5EF4-FFF2-40B4-BE49-F238E27FC236}">
                <a16:creationId xmlns:a16="http://schemas.microsoft.com/office/drawing/2014/main" id="{B766A86A-4AC5-4525-AE85-F839ACC25DF2}"/>
              </a:ext>
            </a:extLst>
          </p:cNvPr>
          <p:cNvSpPr txBox="1">
            <a:spLocks noChangeArrowheads="1"/>
          </p:cNvSpPr>
          <p:nvPr/>
        </p:nvSpPr>
        <p:spPr bwMode="auto">
          <a:xfrm>
            <a:off x="1149351" y="1189039"/>
            <a:ext cx="6911975" cy="276225"/>
          </a:xfrm>
          <a:prstGeom prst="rect">
            <a:avLst/>
          </a:prstGeom>
          <a:noFill/>
          <a:ln w="9525">
            <a:noFill/>
            <a:miter lim="800000"/>
            <a:headEnd/>
            <a:tailEnd/>
          </a:ln>
        </p:spPr>
        <p:txBody>
          <a:bodyPr>
            <a:spAutoFit/>
          </a:bodyPr>
          <a:lstStyle/>
          <a:p>
            <a:pPr defTabSz="914400" eaLnBrk="0" fontAlgn="base" hangingPunct="0">
              <a:spcBef>
                <a:spcPct val="0"/>
              </a:spcBef>
              <a:spcAft>
                <a:spcPct val="0"/>
              </a:spcAft>
              <a:defRPr/>
            </a:pPr>
            <a:r>
              <a:rPr kumimoji="1" lang="ja-JP" altLang="ja-JP" sz="1200" dirty="0">
                <a:solidFill>
                  <a:prstClr val="black"/>
                </a:solidFill>
                <a:latin typeface="Calibri" pitchFamily="34" charset="0"/>
                <a:ea typeface="ＭＳ Ｐゴシック" panose="020B0600070205080204" pitchFamily="50" charset="-128"/>
              </a:rPr>
              <a:t>※</a:t>
            </a:r>
            <a:r>
              <a:rPr kumimoji="1" lang="ja-JP" altLang="en-US" sz="1200" dirty="0">
                <a:solidFill>
                  <a:prstClr val="black"/>
                </a:solidFill>
                <a:latin typeface="ＭＳ Ｐゴシック" panose="020B0600070205080204" pitchFamily="50" charset="-128"/>
                <a:ea typeface="ＭＳ Ｐゴシック" panose="020B0600070205080204" pitchFamily="50" charset="-128"/>
              </a:rPr>
              <a:t>夫</a:t>
            </a:r>
            <a:r>
              <a:rPr kumimoji="1" lang="en-US" altLang="ja-JP" sz="1200" dirty="0">
                <a:solidFill>
                  <a:prstClr val="black"/>
                </a:solidFill>
                <a:latin typeface="ＭＳ Ｐゴシック" panose="020B0600070205080204" pitchFamily="50" charset="-128"/>
                <a:ea typeface="ＭＳ Ｐゴシック" panose="020B0600070205080204" pitchFamily="50" charset="-128"/>
              </a:rPr>
              <a:t>65</a:t>
            </a:r>
            <a:r>
              <a:rPr kumimoji="1" lang="ja-JP" altLang="en-US" sz="1200" dirty="0">
                <a:solidFill>
                  <a:prstClr val="black"/>
                </a:solidFill>
                <a:latin typeface="ＭＳ Ｐゴシック" panose="020B0600070205080204" pitchFamily="50" charset="-128"/>
                <a:ea typeface="ＭＳ Ｐゴシック" panose="020B0600070205080204" pitchFamily="50" charset="-128"/>
              </a:rPr>
              <a:t>歳以上、妻</a:t>
            </a:r>
            <a:r>
              <a:rPr kumimoji="1" lang="en-US" altLang="ja-JP" sz="1200" dirty="0">
                <a:solidFill>
                  <a:prstClr val="black"/>
                </a:solidFill>
                <a:latin typeface="ＭＳ Ｐゴシック" panose="020B0600070205080204" pitchFamily="50" charset="-128"/>
                <a:ea typeface="ＭＳ Ｐゴシック" panose="020B0600070205080204" pitchFamily="50" charset="-128"/>
              </a:rPr>
              <a:t>60</a:t>
            </a:r>
            <a:r>
              <a:rPr kumimoji="1" lang="ja-JP" altLang="en-US" sz="1200" dirty="0">
                <a:solidFill>
                  <a:prstClr val="black"/>
                </a:solidFill>
                <a:latin typeface="ＭＳ Ｐゴシック" panose="020B0600070205080204" pitchFamily="50" charset="-128"/>
                <a:ea typeface="ＭＳ Ｐゴシック" panose="020B0600070205080204" pitchFamily="50" charset="-128"/>
              </a:rPr>
              <a:t>歳以上の夫婦のみ無職世帯です。</a:t>
            </a:r>
          </a:p>
        </p:txBody>
      </p:sp>
      <p:grpSp>
        <p:nvGrpSpPr>
          <p:cNvPr id="7181" name="グループ化 23">
            <a:extLst>
              <a:ext uri="{FF2B5EF4-FFF2-40B4-BE49-F238E27FC236}">
                <a16:creationId xmlns:a16="http://schemas.microsoft.com/office/drawing/2014/main" id="{F8D19B2F-CD10-4C20-8120-D4AD3501A519}"/>
              </a:ext>
            </a:extLst>
          </p:cNvPr>
          <p:cNvGrpSpPr>
            <a:grpSpLocks/>
          </p:cNvGrpSpPr>
          <p:nvPr/>
        </p:nvGrpSpPr>
        <p:grpSpPr bwMode="auto">
          <a:xfrm>
            <a:off x="6410325" y="1525589"/>
            <a:ext cx="3276600" cy="1368425"/>
            <a:chOff x="1331640" y="2420888"/>
            <a:chExt cx="4392488" cy="936104"/>
          </a:xfrm>
        </p:grpSpPr>
        <p:sp>
          <p:nvSpPr>
            <p:cNvPr id="29" name="星 32 24">
              <a:extLst>
                <a:ext uri="{FF2B5EF4-FFF2-40B4-BE49-F238E27FC236}">
                  <a16:creationId xmlns:a16="http://schemas.microsoft.com/office/drawing/2014/main" id="{6DC25B86-E83C-495E-9AA9-2259E0F0F8B1}"/>
                </a:ext>
              </a:extLst>
            </p:cNvPr>
            <p:cNvSpPr/>
            <p:nvPr/>
          </p:nvSpPr>
          <p:spPr>
            <a:xfrm>
              <a:off x="1331640" y="2420888"/>
              <a:ext cx="4392488" cy="936104"/>
            </a:xfrm>
            <a:prstGeom prst="star32">
              <a:avLst>
                <a:gd name="adj" fmla="val 3208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kumimoji="1" lang="ja-JP" altLang="en-US" dirty="0">
                <a:solidFill>
                  <a:prstClr val="white"/>
                </a:solidFill>
                <a:latin typeface="Calibri"/>
                <a:ea typeface="ＭＳ Ｐゴシック" panose="020B0600070205080204" pitchFamily="50" charset="-128"/>
              </a:endParaRPr>
            </a:p>
          </p:txBody>
        </p:sp>
        <p:sp>
          <p:nvSpPr>
            <p:cNvPr id="7195" name="テキスト ボックス 26">
              <a:extLst>
                <a:ext uri="{FF2B5EF4-FFF2-40B4-BE49-F238E27FC236}">
                  <a16:creationId xmlns:a16="http://schemas.microsoft.com/office/drawing/2014/main" id="{F992D7A5-9CCF-4178-861C-9F9B1AD3ADF5}"/>
                </a:ext>
              </a:extLst>
            </p:cNvPr>
            <p:cNvSpPr txBox="1">
              <a:spLocks noChangeArrowheads="1"/>
            </p:cNvSpPr>
            <p:nvPr/>
          </p:nvSpPr>
          <p:spPr bwMode="auto">
            <a:xfrm>
              <a:off x="1691680" y="2636912"/>
              <a:ext cx="3744416" cy="31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fontAlgn="base">
                <a:spcBef>
                  <a:spcPct val="0"/>
                </a:spcBef>
                <a:spcAft>
                  <a:spcPct val="0"/>
                </a:spcAft>
                <a:buNone/>
              </a:pPr>
              <a:r>
                <a:rPr lang="ja-JP" altLang="en-US" sz="2400" b="1">
                  <a:solidFill>
                    <a:prstClr val="black"/>
                  </a:solidFill>
                  <a:latin typeface="HGP創英角ｺﾞｼｯｸUB" panose="020B0900000000000000" pitchFamily="50" charset="-128"/>
                  <a:ea typeface="HGP創英角ｺﾞｼｯｸUB" panose="020B0900000000000000" pitchFamily="50" charset="-128"/>
                </a:rPr>
                <a:t> </a:t>
              </a:r>
            </a:p>
          </p:txBody>
        </p:sp>
      </p:grpSp>
      <p:sp>
        <p:nvSpPr>
          <p:cNvPr id="7182" name="正方形/長方形 27">
            <a:extLst>
              <a:ext uri="{FF2B5EF4-FFF2-40B4-BE49-F238E27FC236}">
                <a16:creationId xmlns:a16="http://schemas.microsoft.com/office/drawing/2014/main" id="{3BF23927-88D2-4797-9BA6-67EB3918A39D}"/>
              </a:ext>
            </a:extLst>
          </p:cNvPr>
          <p:cNvSpPr>
            <a:spLocks noChangeArrowheads="1"/>
          </p:cNvSpPr>
          <p:nvPr/>
        </p:nvSpPr>
        <p:spPr bwMode="auto">
          <a:xfrm>
            <a:off x="7424352" y="1974851"/>
            <a:ext cx="11961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fontAlgn="base">
              <a:spcBef>
                <a:spcPct val="0"/>
              </a:spcBef>
              <a:spcAft>
                <a:spcPct val="0"/>
              </a:spcAft>
              <a:buNone/>
            </a:pPr>
            <a:r>
              <a:rPr lang="en-US" altLang="ja-JP" sz="1800" dirty="0">
                <a:solidFill>
                  <a:srgbClr val="FF0000"/>
                </a:solidFill>
                <a:latin typeface="HGP創英角ｺﾞｼｯｸUB" panose="020B0900000000000000" pitchFamily="50" charset="-128"/>
                <a:ea typeface="HGP創英角ｺﾞｼｯｸUB" panose="020B0900000000000000" pitchFamily="50" charset="-128"/>
              </a:rPr>
              <a:t>22,271</a:t>
            </a:r>
            <a:r>
              <a:rPr lang="ja-JP" altLang="en-US" sz="1800" dirty="0">
                <a:solidFill>
                  <a:srgbClr val="FF0000"/>
                </a:solidFill>
                <a:latin typeface="HGP創英角ｺﾞｼｯｸUB" panose="020B0900000000000000" pitchFamily="50" charset="-128"/>
                <a:ea typeface="HGP創英角ｺﾞｼｯｸUB" panose="020B0900000000000000" pitchFamily="50" charset="-128"/>
              </a:rPr>
              <a:t>円</a:t>
            </a:r>
            <a:endParaRPr lang="en-US" altLang="ja-JP" sz="1800" dirty="0">
              <a:solidFill>
                <a:srgbClr val="FF0000"/>
              </a:solidFill>
              <a:latin typeface="HGP創英角ｺﾞｼｯｸUB" panose="020B0900000000000000" pitchFamily="50" charset="-128"/>
              <a:ea typeface="HGP創英角ｺﾞｼｯｸUB" panose="020B0900000000000000" pitchFamily="50" charset="-128"/>
            </a:endParaRPr>
          </a:p>
          <a:p>
            <a:pPr algn="ctr" defTabSz="914400" fontAlgn="base">
              <a:spcBef>
                <a:spcPct val="0"/>
              </a:spcBef>
              <a:spcAft>
                <a:spcPct val="0"/>
              </a:spcAft>
              <a:buNone/>
            </a:pPr>
            <a:r>
              <a:rPr lang="ja-JP" altLang="en-US" sz="1800" dirty="0">
                <a:solidFill>
                  <a:srgbClr val="FF0000"/>
                </a:solidFill>
                <a:latin typeface="HGP創英角ｺﾞｼｯｸUB" panose="020B0900000000000000" pitchFamily="50" charset="-128"/>
                <a:ea typeface="HGP創英角ｺﾞｼｯｸUB" panose="020B0900000000000000" pitchFamily="50" charset="-128"/>
              </a:rPr>
              <a:t>不足</a:t>
            </a:r>
          </a:p>
        </p:txBody>
      </p:sp>
      <p:grpSp>
        <p:nvGrpSpPr>
          <p:cNvPr id="7183" name="グループ化 23">
            <a:extLst>
              <a:ext uri="{FF2B5EF4-FFF2-40B4-BE49-F238E27FC236}">
                <a16:creationId xmlns:a16="http://schemas.microsoft.com/office/drawing/2014/main" id="{163778A4-D447-4355-84EF-BBC3893B9714}"/>
              </a:ext>
            </a:extLst>
          </p:cNvPr>
          <p:cNvGrpSpPr>
            <a:grpSpLocks/>
          </p:cNvGrpSpPr>
          <p:nvPr/>
        </p:nvGrpSpPr>
        <p:grpSpPr bwMode="auto">
          <a:xfrm>
            <a:off x="6421438" y="3962401"/>
            <a:ext cx="3276600" cy="1368425"/>
            <a:chOff x="1331640" y="2420888"/>
            <a:chExt cx="4392488" cy="936104"/>
          </a:xfrm>
        </p:grpSpPr>
        <p:sp>
          <p:nvSpPr>
            <p:cNvPr id="33" name="星 32 24">
              <a:extLst>
                <a:ext uri="{FF2B5EF4-FFF2-40B4-BE49-F238E27FC236}">
                  <a16:creationId xmlns:a16="http://schemas.microsoft.com/office/drawing/2014/main" id="{2396A61C-8B70-43F3-8BF7-A47625CA6414}"/>
                </a:ext>
              </a:extLst>
            </p:cNvPr>
            <p:cNvSpPr/>
            <p:nvPr/>
          </p:nvSpPr>
          <p:spPr>
            <a:xfrm>
              <a:off x="1331640" y="2420888"/>
              <a:ext cx="4392488" cy="936104"/>
            </a:xfrm>
            <a:prstGeom prst="star32">
              <a:avLst>
                <a:gd name="adj" fmla="val 3208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kumimoji="1" lang="ja-JP" altLang="en-US" dirty="0">
                <a:solidFill>
                  <a:prstClr val="white"/>
                </a:solidFill>
                <a:latin typeface="Calibri"/>
                <a:ea typeface="ＭＳ Ｐゴシック" panose="020B0600070205080204" pitchFamily="50" charset="-128"/>
              </a:endParaRPr>
            </a:p>
          </p:txBody>
        </p:sp>
        <p:sp>
          <p:nvSpPr>
            <p:cNvPr id="7193" name="テキスト ボックス 26">
              <a:extLst>
                <a:ext uri="{FF2B5EF4-FFF2-40B4-BE49-F238E27FC236}">
                  <a16:creationId xmlns:a16="http://schemas.microsoft.com/office/drawing/2014/main" id="{0C76408F-6250-4CBB-8B48-97AF5D3EF673}"/>
                </a:ext>
              </a:extLst>
            </p:cNvPr>
            <p:cNvSpPr txBox="1">
              <a:spLocks noChangeArrowheads="1"/>
            </p:cNvSpPr>
            <p:nvPr/>
          </p:nvSpPr>
          <p:spPr bwMode="auto">
            <a:xfrm>
              <a:off x="1691680" y="2636912"/>
              <a:ext cx="3744416" cy="31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fontAlgn="base">
                <a:spcBef>
                  <a:spcPct val="0"/>
                </a:spcBef>
                <a:spcAft>
                  <a:spcPct val="0"/>
                </a:spcAft>
                <a:buNone/>
              </a:pPr>
              <a:r>
                <a:rPr lang="ja-JP" altLang="en-US" sz="2400" b="1">
                  <a:solidFill>
                    <a:prstClr val="black"/>
                  </a:solidFill>
                  <a:latin typeface="HGP創英角ｺﾞｼｯｸUB" panose="020B0900000000000000" pitchFamily="50" charset="-128"/>
                  <a:ea typeface="HGP創英角ｺﾞｼｯｸUB" panose="020B0900000000000000" pitchFamily="50" charset="-128"/>
                </a:rPr>
                <a:t> </a:t>
              </a:r>
            </a:p>
          </p:txBody>
        </p:sp>
      </p:grpSp>
      <p:sp>
        <p:nvSpPr>
          <p:cNvPr id="36" name="正方形/長方形 35">
            <a:extLst>
              <a:ext uri="{FF2B5EF4-FFF2-40B4-BE49-F238E27FC236}">
                <a16:creationId xmlns:a16="http://schemas.microsoft.com/office/drawing/2014/main" id="{914B8896-90FF-4C53-8826-B2BF66DE866C}"/>
              </a:ext>
            </a:extLst>
          </p:cNvPr>
          <p:cNvSpPr/>
          <p:nvPr/>
        </p:nvSpPr>
        <p:spPr>
          <a:xfrm>
            <a:off x="153988" y="3449638"/>
            <a:ext cx="9144001"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eaLnBrk="0" hangingPunct="0">
              <a:defRPr/>
            </a:pPr>
            <a:r>
              <a:rPr kumimoji="1" lang="ja-JP" altLang="en-US" sz="2000" b="1" dirty="0">
                <a:solidFill>
                  <a:prstClr val="black"/>
                </a:solidFill>
                <a:latin typeface="HGP創英角ｺﾞｼｯｸUB" panose="020B0900000000000000" pitchFamily="50" charset="-128"/>
                <a:ea typeface="HGP創英角ｺﾞｼｯｸUB" panose="020B0900000000000000" pitchFamily="50" charset="-128"/>
              </a:rPr>
              <a:t>　</a:t>
            </a:r>
            <a:r>
              <a:rPr kumimoji="1" lang="ja-JP" altLang="en-US" sz="2000" dirty="0">
                <a:solidFill>
                  <a:prstClr val="black"/>
                </a:solidFill>
                <a:latin typeface="HGP創英角ｺﾞｼｯｸUB" panose="020B0900000000000000" pitchFamily="50" charset="-128"/>
                <a:ea typeface="HGP創英角ｺﾞｼｯｸUB" panose="020B0900000000000000" pitchFamily="50" charset="-128"/>
              </a:rPr>
              <a:t>　 ②ゆとりある老後を送るための必要額</a:t>
            </a:r>
            <a:r>
              <a:rPr kumimoji="1" lang="ja-JP" altLang="ja-JP" sz="1200" dirty="0">
                <a:solidFill>
                  <a:prstClr val="black"/>
                </a:solidFill>
                <a:latin typeface="Calibri"/>
                <a:ea typeface="ＭＳ Ｐゴシック" panose="020B0600070205080204" pitchFamily="50" charset="-128"/>
              </a:rPr>
              <a:t>＜</a:t>
            </a:r>
            <a:r>
              <a:rPr kumimoji="1" lang="ja-JP" altLang="en-US" sz="1200" dirty="0">
                <a:solidFill>
                  <a:prstClr val="black"/>
                </a:solidFill>
                <a:latin typeface="Calibri"/>
                <a:ea typeface="ＭＳ Ｐゴシック" panose="020B0600070205080204" pitchFamily="50" charset="-128"/>
              </a:rPr>
              <a:t>生命保険文化センター</a:t>
            </a:r>
            <a:r>
              <a:rPr kumimoji="1" lang="ja-JP" altLang="ja-JP" sz="1200" dirty="0">
                <a:solidFill>
                  <a:prstClr val="black"/>
                </a:solidFill>
                <a:latin typeface="Calibri"/>
                <a:ea typeface="ＭＳ Ｐゴシック" panose="020B0600070205080204" pitchFamily="50" charset="-128"/>
              </a:rPr>
              <a:t>「</a:t>
            </a:r>
            <a:r>
              <a:rPr kumimoji="1" lang="ja-JP" altLang="en-US" sz="1200" dirty="0">
                <a:solidFill>
                  <a:prstClr val="black"/>
                </a:solidFill>
                <a:latin typeface="Calibri"/>
                <a:ea typeface="ＭＳ Ｐゴシック" panose="020B0600070205080204" pitchFamily="50" charset="-128"/>
              </a:rPr>
              <a:t>令和４年度　生活保障に関する調査</a:t>
            </a:r>
            <a:r>
              <a:rPr kumimoji="1" lang="ja-JP" altLang="ja-JP" sz="1200" dirty="0">
                <a:solidFill>
                  <a:prstClr val="black"/>
                </a:solidFill>
                <a:latin typeface="Calibri"/>
                <a:ea typeface="ＭＳ Ｐゴシック" panose="020B0600070205080204" pitchFamily="50" charset="-128"/>
              </a:rPr>
              <a:t>」より＞</a:t>
            </a:r>
            <a:endParaRPr kumimoji="1" lang="ja-JP" altLang="en-US" sz="1200" dirty="0">
              <a:solidFill>
                <a:prstClr val="black"/>
              </a:solidFill>
              <a:latin typeface="Calibri"/>
              <a:ea typeface="ＭＳ Ｐゴシック" panose="020B0600070205080204" pitchFamily="50" charset="-128"/>
            </a:endParaRPr>
          </a:p>
        </p:txBody>
      </p:sp>
      <p:sp>
        <p:nvSpPr>
          <p:cNvPr id="7185" name="AutoShape 2">
            <a:extLst>
              <a:ext uri="{FF2B5EF4-FFF2-40B4-BE49-F238E27FC236}">
                <a16:creationId xmlns:a16="http://schemas.microsoft.com/office/drawing/2014/main" id="{9F23B85F-E8B6-495E-8BC0-3B6A3918BA23}"/>
              </a:ext>
            </a:extLst>
          </p:cNvPr>
          <p:cNvSpPr>
            <a:spLocks noChangeArrowheads="1"/>
          </p:cNvSpPr>
          <p:nvPr/>
        </p:nvSpPr>
        <p:spPr bwMode="auto">
          <a:xfrm>
            <a:off x="563564" y="4289426"/>
            <a:ext cx="3132137" cy="576263"/>
          </a:xfrm>
          <a:prstGeom prst="roundRect">
            <a:avLst>
              <a:gd name="adj" fmla="val 50000"/>
            </a:avLst>
          </a:prstGeom>
          <a:solidFill>
            <a:srgbClr val="CCFF99"/>
          </a:solidFill>
          <a:ln w="38100">
            <a:solidFill>
              <a:srgbClr val="00B050"/>
            </a:solidFill>
            <a:round/>
            <a:headEnd/>
            <a:tailEnd/>
          </a:ln>
        </p:spPr>
        <p:txBody>
          <a:bodyPr lIns="74295" tIns="36000" rIns="74295" bIns="36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0" fontAlgn="base" hangingPunct="0">
              <a:spcBef>
                <a:spcPct val="0"/>
              </a:spcBef>
              <a:spcAft>
                <a:spcPct val="0"/>
              </a:spcAft>
              <a:buNone/>
            </a:pPr>
            <a:r>
              <a:rPr lang="ja-JP" altLang="en-US" sz="1800" dirty="0">
                <a:solidFill>
                  <a:prstClr val="black"/>
                </a:solidFill>
                <a:latin typeface="Arial" panose="020B0604020202020204" pitchFamily="34" charset="0"/>
              </a:rPr>
              <a:t>平均</a:t>
            </a:r>
            <a:r>
              <a:rPr lang="ja-JP" altLang="en-US" sz="2400" dirty="0">
                <a:solidFill>
                  <a:prstClr val="black"/>
                </a:solidFill>
                <a:latin typeface="Arial" panose="020B0604020202020204" pitchFamily="34" charset="0"/>
              </a:rPr>
              <a:t>　</a:t>
            </a:r>
            <a:r>
              <a:rPr lang="ja-JP" altLang="en-US" sz="1800" dirty="0">
                <a:solidFill>
                  <a:prstClr val="black"/>
                </a:solidFill>
                <a:latin typeface="Arial" panose="020B0604020202020204" pitchFamily="34" charset="0"/>
              </a:rPr>
              <a:t>約</a:t>
            </a:r>
            <a:r>
              <a:rPr lang="en-US" altLang="ja-JP" sz="2400" dirty="0">
                <a:solidFill>
                  <a:prstClr val="black"/>
                </a:solidFill>
                <a:latin typeface="Arial" panose="020B0604020202020204" pitchFamily="34" charset="0"/>
              </a:rPr>
              <a:t>37.9</a:t>
            </a:r>
            <a:r>
              <a:rPr lang="ja-JP" altLang="en-US" sz="1800" dirty="0">
                <a:solidFill>
                  <a:prstClr val="black"/>
                </a:solidFill>
                <a:latin typeface="Arial" panose="020B0604020202020204" pitchFamily="34" charset="0"/>
              </a:rPr>
              <a:t>万円</a:t>
            </a:r>
            <a:endParaRPr lang="ja-JP" altLang="ja-JP" sz="1800" dirty="0">
              <a:solidFill>
                <a:prstClr val="black"/>
              </a:solidFill>
              <a:latin typeface="Arial" panose="020B0604020202020204" pitchFamily="34" charset="0"/>
            </a:endParaRPr>
          </a:p>
        </p:txBody>
      </p:sp>
      <p:sp>
        <p:nvSpPr>
          <p:cNvPr id="7186" name="AutoShape 2">
            <a:extLst>
              <a:ext uri="{FF2B5EF4-FFF2-40B4-BE49-F238E27FC236}">
                <a16:creationId xmlns:a16="http://schemas.microsoft.com/office/drawing/2014/main" id="{098F33A3-3EC6-4284-9240-94320DB93867}"/>
              </a:ext>
            </a:extLst>
          </p:cNvPr>
          <p:cNvSpPr>
            <a:spLocks noChangeArrowheads="1"/>
          </p:cNvSpPr>
          <p:nvPr/>
        </p:nvSpPr>
        <p:spPr bwMode="auto">
          <a:xfrm>
            <a:off x="4462463" y="4503738"/>
            <a:ext cx="2233612" cy="576262"/>
          </a:xfrm>
          <a:prstGeom prst="roundRect">
            <a:avLst>
              <a:gd name="adj" fmla="val 0"/>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74295" tIns="36000" rIns="74295" bIns="36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fontAlgn="base">
              <a:spcBef>
                <a:spcPct val="0"/>
              </a:spcBef>
              <a:spcAft>
                <a:spcPct val="0"/>
              </a:spcAft>
              <a:buNone/>
            </a:pPr>
            <a:r>
              <a:rPr lang="ja-JP" altLang="en-US" sz="1800" b="1" dirty="0">
                <a:solidFill>
                  <a:prstClr val="black"/>
                </a:solidFill>
                <a:latin typeface="Arial" panose="020B0604020202020204" pitchFamily="34" charset="0"/>
              </a:rPr>
              <a:t>約</a:t>
            </a:r>
            <a:r>
              <a:rPr lang="en-US" altLang="ja-JP" sz="2000" b="1" dirty="0">
                <a:solidFill>
                  <a:prstClr val="black"/>
                </a:solidFill>
                <a:latin typeface="Arial" panose="020B0604020202020204" pitchFamily="34" charset="0"/>
              </a:rPr>
              <a:t>24.6</a:t>
            </a:r>
            <a:r>
              <a:rPr lang="ja-JP" altLang="en-US" sz="1800" b="1" dirty="0">
                <a:solidFill>
                  <a:prstClr val="black"/>
                </a:solidFill>
                <a:latin typeface="Arial" panose="020B0604020202020204" pitchFamily="34" charset="0"/>
              </a:rPr>
              <a:t>万円</a:t>
            </a:r>
            <a:endParaRPr lang="ja-JP" altLang="ja-JP" sz="1800" b="1" dirty="0">
              <a:solidFill>
                <a:prstClr val="black"/>
              </a:solidFill>
              <a:latin typeface="Arial" panose="020B0604020202020204" pitchFamily="34" charset="0"/>
            </a:endParaRPr>
          </a:p>
        </p:txBody>
      </p:sp>
      <p:sp>
        <p:nvSpPr>
          <p:cNvPr id="39" name="正方形/長方形 38">
            <a:extLst>
              <a:ext uri="{FF2B5EF4-FFF2-40B4-BE49-F238E27FC236}">
                <a16:creationId xmlns:a16="http://schemas.microsoft.com/office/drawing/2014/main" id="{B362C3D2-E554-49D9-940F-3C47DDBD5897}"/>
              </a:ext>
            </a:extLst>
          </p:cNvPr>
          <p:cNvSpPr/>
          <p:nvPr/>
        </p:nvSpPr>
        <p:spPr>
          <a:xfrm>
            <a:off x="4462463" y="4144963"/>
            <a:ext cx="2233612" cy="431800"/>
          </a:xfrm>
          <a:prstGeom prst="rect">
            <a:avLst/>
          </a:prstGeom>
          <a:solidFill>
            <a:srgbClr val="00B050"/>
          </a:solid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r>
              <a:rPr kumimoji="1" lang="ja-JP" altLang="en-US" sz="2400" b="1" dirty="0">
                <a:solidFill>
                  <a:prstClr val="white"/>
                </a:solidFill>
                <a:latin typeface="Calibri"/>
                <a:ea typeface="ＭＳ Ｐゴシック" panose="020B0600070205080204" pitchFamily="50" charset="-128"/>
              </a:rPr>
              <a:t>収入</a:t>
            </a:r>
          </a:p>
        </p:txBody>
      </p:sp>
      <p:sp>
        <p:nvSpPr>
          <p:cNvPr id="7188" name="テキスト ボックス 21">
            <a:extLst>
              <a:ext uri="{FF2B5EF4-FFF2-40B4-BE49-F238E27FC236}">
                <a16:creationId xmlns:a16="http://schemas.microsoft.com/office/drawing/2014/main" id="{627A1451-1276-4887-9D6C-AA37D226AE5F}"/>
              </a:ext>
            </a:extLst>
          </p:cNvPr>
          <p:cNvSpPr txBox="1">
            <a:spLocks noChangeArrowheads="1"/>
          </p:cNvSpPr>
          <p:nvPr/>
        </p:nvSpPr>
        <p:spPr bwMode="auto">
          <a:xfrm>
            <a:off x="3827463" y="4376739"/>
            <a:ext cx="6477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fontAlgn="base">
              <a:spcBef>
                <a:spcPct val="0"/>
              </a:spcBef>
              <a:spcAft>
                <a:spcPct val="0"/>
              </a:spcAft>
              <a:buNone/>
            </a:pPr>
            <a:r>
              <a:rPr lang="en-US" altLang="ja-JP" sz="2800" b="1" dirty="0">
                <a:solidFill>
                  <a:prstClr val="black"/>
                </a:solidFill>
                <a:latin typeface="HGP創英角ｺﾞｼｯｸUB" panose="020B0900000000000000" pitchFamily="50" charset="-128"/>
                <a:ea typeface="HGP創英角ｺﾞｼｯｸUB" panose="020B0900000000000000" pitchFamily="50" charset="-128"/>
              </a:rPr>
              <a:t>―</a:t>
            </a:r>
            <a:endParaRPr lang="ja-JP" altLang="en-US" sz="2800" b="1"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7189" name="テキスト ボックス 22">
            <a:extLst>
              <a:ext uri="{FF2B5EF4-FFF2-40B4-BE49-F238E27FC236}">
                <a16:creationId xmlns:a16="http://schemas.microsoft.com/office/drawing/2014/main" id="{FE9C7A0A-AD55-4B82-9CD1-68F0660538F8}"/>
              </a:ext>
            </a:extLst>
          </p:cNvPr>
          <p:cNvSpPr txBox="1">
            <a:spLocks noChangeArrowheads="1"/>
          </p:cNvSpPr>
          <p:nvPr/>
        </p:nvSpPr>
        <p:spPr bwMode="auto">
          <a:xfrm>
            <a:off x="6878639" y="4359275"/>
            <a:ext cx="6492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fontAlgn="base">
              <a:spcBef>
                <a:spcPct val="0"/>
              </a:spcBef>
              <a:spcAft>
                <a:spcPct val="0"/>
              </a:spcAft>
              <a:buNone/>
            </a:pPr>
            <a:r>
              <a:rPr lang="ja-JP" altLang="en-US" sz="2800" b="1">
                <a:solidFill>
                  <a:prstClr val="black"/>
                </a:solidFill>
                <a:latin typeface="HGP創英角ｺﾞｼｯｸUB" panose="020B0900000000000000" pitchFamily="50" charset="-128"/>
                <a:ea typeface="HGP創英角ｺﾞｼｯｸUB" panose="020B0900000000000000" pitchFamily="50" charset="-128"/>
              </a:rPr>
              <a:t>＝</a:t>
            </a:r>
          </a:p>
        </p:txBody>
      </p:sp>
      <p:sp>
        <p:nvSpPr>
          <p:cNvPr id="7190" name="正方形/長方形 27">
            <a:extLst>
              <a:ext uri="{FF2B5EF4-FFF2-40B4-BE49-F238E27FC236}">
                <a16:creationId xmlns:a16="http://schemas.microsoft.com/office/drawing/2014/main" id="{1D292A40-2E80-422B-ACEF-0831E9A3A899}"/>
              </a:ext>
            </a:extLst>
          </p:cNvPr>
          <p:cNvSpPr>
            <a:spLocks noChangeArrowheads="1"/>
          </p:cNvSpPr>
          <p:nvPr/>
        </p:nvSpPr>
        <p:spPr bwMode="auto">
          <a:xfrm>
            <a:off x="7348911" y="4435475"/>
            <a:ext cx="13676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fontAlgn="base">
              <a:spcBef>
                <a:spcPct val="0"/>
              </a:spcBef>
              <a:spcAft>
                <a:spcPct val="0"/>
              </a:spcAft>
              <a:buNone/>
            </a:pPr>
            <a:r>
              <a:rPr lang="ja-JP" altLang="en-US" sz="1800" dirty="0">
                <a:solidFill>
                  <a:srgbClr val="FF0000"/>
                </a:solidFill>
                <a:latin typeface="HGP創英角ｺﾞｼｯｸUB" panose="020B0900000000000000" pitchFamily="50" charset="-128"/>
                <a:ea typeface="HGP創英角ｺﾞｼｯｸUB" panose="020B0900000000000000" pitchFamily="50" charset="-128"/>
              </a:rPr>
              <a:t>約</a:t>
            </a:r>
            <a:r>
              <a:rPr lang="en-US" altLang="ja-JP" sz="1800" dirty="0">
                <a:solidFill>
                  <a:srgbClr val="FF0000"/>
                </a:solidFill>
                <a:latin typeface="HGP創英角ｺﾞｼｯｸUB" panose="020B0900000000000000" pitchFamily="50" charset="-128"/>
                <a:ea typeface="HGP創英角ｺﾞｼｯｸUB" panose="020B0900000000000000" pitchFamily="50" charset="-128"/>
              </a:rPr>
              <a:t>13.3</a:t>
            </a:r>
            <a:r>
              <a:rPr lang="ja-JP" altLang="en-US" sz="1800" dirty="0">
                <a:solidFill>
                  <a:srgbClr val="FF0000"/>
                </a:solidFill>
                <a:latin typeface="HGP創英角ｺﾞｼｯｸUB" panose="020B0900000000000000" pitchFamily="50" charset="-128"/>
                <a:ea typeface="HGP創英角ｺﾞｼｯｸUB" panose="020B0900000000000000" pitchFamily="50" charset="-128"/>
              </a:rPr>
              <a:t>万円</a:t>
            </a:r>
            <a:endParaRPr lang="en-US" altLang="ja-JP" sz="1800" dirty="0">
              <a:solidFill>
                <a:srgbClr val="FF0000"/>
              </a:solidFill>
              <a:latin typeface="HGP創英角ｺﾞｼｯｸUB" panose="020B0900000000000000" pitchFamily="50" charset="-128"/>
              <a:ea typeface="HGP創英角ｺﾞｼｯｸUB" panose="020B0900000000000000" pitchFamily="50" charset="-128"/>
            </a:endParaRPr>
          </a:p>
          <a:p>
            <a:pPr algn="ctr" defTabSz="914400" fontAlgn="base">
              <a:spcBef>
                <a:spcPct val="0"/>
              </a:spcBef>
              <a:spcAft>
                <a:spcPct val="0"/>
              </a:spcAft>
              <a:buNone/>
            </a:pPr>
            <a:r>
              <a:rPr lang="ja-JP" altLang="en-US" sz="1800" dirty="0">
                <a:solidFill>
                  <a:srgbClr val="FF0000"/>
                </a:solidFill>
                <a:latin typeface="HGP創英角ｺﾞｼｯｸUB" panose="020B0900000000000000" pitchFamily="50" charset="-128"/>
                <a:ea typeface="HGP創英角ｺﾞｼｯｸUB" panose="020B0900000000000000" pitchFamily="50" charset="-128"/>
              </a:rPr>
              <a:t>不足</a:t>
            </a:r>
          </a:p>
        </p:txBody>
      </p:sp>
      <p:sp>
        <p:nvSpPr>
          <p:cNvPr id="7191" name="テキスト ボックス 12">
            <a:extLst>
              <a:ext uri="{FF2B5EF4-FFF2-40B4-BE49-F238E27FC236}">
                <a16:creationId xmlns:a16="http://schemas.microsoft.com/office/drawing/2014/main" id="{FA39E9F4-425D-4011-B889-794816E34C36}"/>
              </a:ext>
            </a:extLst>
          </p:cNvPr>
          <p:cNvSpPr txBox="1">
            <a:spLocks noChangeArrowheads="1"/>
          </p:cNvSpPr>
          <p:nvPr/>
        </p:nvSpPr>
        <p:spPr bwMode="auto">
          <a:xfrm>
            <a:off x="422275" y="6167951"/>
            <a:ext cx="91027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fontAlgn="base">
              <a:spcBef>
                <a:spcPct val="0"/>
              </a:spcBef>
              <a:spcAft>
                <a:spcPct val="0"/>
              </a:spcAft>
              <a:buNone/>
            </a:pPr>
            <a:r>
              <a:rPr lang="ja-JP" altLang="en-US" sz="1600" b="1" dirty="0">
                <a:solidFill>
                  <a:srgbClr val="00B0F0"/>
                </a:solidFill>
                <a:latin typeface="HGP創英角ｺﾞｼｯｸUB" panose="020B0900000000000000" pitchFamily="50" charset="-128"/>
                <a:ea typeface="HGP創英角ｺﾞｼｯｸUB" panose="020B0900000000000000" pitchFamily="50" charset="-128"/>
              </a:rPr>
              <a:t>ゆとりある老後を送るためには約</a:t>
            </a:r>
            <a:r>
              <a:rPr lang="en-US" altLang="ja-JP" sz="1600" b="1" dirty="0">
                <a:solidFill>
                  <a:srgbClr val="00B0F0"/>
                </a:solidFill>
                <a:latin typeface="HGP創英角ｺﾞｼｯｸUB" panose="020B0900000000000000" pitchFamily="50" charset="-128"/>
                <a:ea typeface="HGP創英角ｺﾞｼｯｸUB" panose="020B0900000000000000" pitchFamily="50" charset="-128"/>
              </a:rPr>
              <a:t>37.9</a:t>
            </a:r>
            <a:r>
              <a:rPr lang="ja-JP" altLang="en-US" sz="1600" b="1" dirty="0">
                <a:solidFill>
                  <a:srgbClr val="00B0F0"/>
                </a:solidFill>
                <a:latin typeface="HGP創英角ｺﾞｼｯｸUB" panose="020B0900000000000000" pitchFamily="50" charset="-128"/>
                <a:ea typeface="HGP創英角ｺﾞｼｯｸUB" panose="020B0900000000000000" pitchFamily="50" charset="-128"/>
              </a:rPr>
              <a:t>万円、収入の上乗せとして約</a:t>
            </a:r>
            <a:r>
              <a:rPr lang="en-US" altLang="ja-JP" sz="1600" b="1" dirty="0">
                <a:solidFill>
                  <a:srgbClr val="00B0F0"/>
                </a:solidFill>
                <a:latin typeface="HGP創英角ｺﾞｼｯｸUB" panose="020B0900000000000000" pitchFamily="50" charset="-128"/>
                <a:ea typeface="HGP創英角ｺﾞｼｯｸUB" panose="020B0900000000000000" pitchFamily="50" charset="-128"/>
              </a:rPr>
              <a:t>13.3</a:t>
            </a:r>
            <a:r>
              <a:rPr lang="ja-JP" altLang="en-US" sz="1600" b="1" dirty="0">
                <a:solidFill>
                  <a:srgbClr val="00B0F0"/>
                </a:solidFill>
                <a:latin typeface="HGP創英角ｺﾞｼｯｸUB" panose="020B0900000000000000" pitchFamily="50" charset="-128"/>
                <a:ea typeface="HGP創英角ｺﾞｼｯｸUB" panose="020B0900000000000000" pitchFamily="50" charset="-128"/>
              </a:rPr>
              <a:t>万円が必要と考えられています。</a:t>
            </a:r>
            <a:endParaRPr lang="en-US" altLang="ja-JP" sz="1600" b="1" dirty="0">
              <a:solidFill>
                <a:srgbClr val="00B0F0"/>
              </a:solidFill>
              <a:latin typeface="HGP創英角ｺﾞｼｯｸUB" panose="020B0900000000000000" pitchFamily="50" charset="-128"/>
              <a:ea typeface="HGP創英角ｺﾞｼｯｸUB" panose="020B0900000000000000" pitchFamily="50" charset="-128"/>
            </a:endParaRPr>
          </a:p>
          <a:p>
            <a:pPr defTabSz="914400" fontAlgn="base">
              <a:spcBef>
                <a:spcPct val="0"/>
              </a:spcBef>
              <a:spcAft>
                <a:spcPct val="0"/>
              </a:spcAft>
              <a:buNone/>
            </a:pPr>
            <a:r>
              <a:rPr lang="ja-JP" altLang="en-US" sz="1600" b="1" dirty="0">
                <a:solidFill>
                  <a:srgbClr val="00B0F0"/>
                </a:solidFill>
                <a:latin typeface="HGP創英角ｺﾞｼｯｸUB" panose="020B0900000000000000" pitchFamily="50" charset="-128"/>
                <a:ea typeface="HGP創英角ｺﾞｼｯｸUB" panose="020B0900000000000000" pitchFamily="50" charset="-128"/>
              </a:rPr>
              <a:t>オレンジ年金共済で準備しましょう！</a:t>
            </a:r>
          </a:p>
        </p:txBody>
      </p:sp>
      <p:sp>
        <p:nvSpPr>
          <p:cNvPr id="28" name="テキスト ボックス 50">
            <a:extLst>
              <a:ext uri="{FF2B5EF4-FFF2-40B4-BE49-F238E27FC236}">
                <a16:creationId xmlns:a16="http://schemas.microsoft.com/office/drawing/2014/main" id="{FC8E9B65-428C-43A5-9260-853AAD66DF02}"/>
              </a:ext>
            </a:extLst>
          </p:cNvPr>
          <p:cNvSpPr txBox="1">
            <a:spLocks noChangeArrowheads="1"/>
          </p:cNvSpPr>
          <p:nvPr/>
        </p:nvSpPr>
        <p:spPr bwMode="auto">
          <a:xfrm>
            <a:off x="797401" y="5125500"/>
            <a:ext cx="65511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00" dirty="0"/>
              <a:t>公的年金の給付開始が６５歳からで、平均寿命</a:t>
            </a:r>
            <a:r>
              <a:rPr lang="en-US" altLang="ja-JP" sz="1600" dirty="0"/>
              <a:t>81</a:t>
            </a:r>
            <a:r>
              <a:rPr lang="ja-JP" altLang="en-US" sz="1600" dirty="0"/>
              <a:t>歳の男性の場合、</a:t>
            </a:r>
            <a:endParaRPr lang="ja-JP" altLang="en-US" sz="1800" dirty="0"/>
          </a:p>
        </p:txBody>
      </p:sp>
      <p:sp>
        <p:nvSpPr>
          <p:cNvPr id="30" name="テキスト ボックス 33">
            <a:extLst>
              <a:ext uri="{FF2B5EF4-FFF2-40B4-BE49-F238E27FC236}">
                <a16:creationId xmlns:a16="http://schemas.microsoft.com/office/drawing/2014/main" id="{8FB592DC-DFEA-4C93-AEB7-EAD5E737ED77}"/>
              </a:ext>
            </a:extLst>
          </p:cNvPr>
          <p:cNvSpPr txBox="1">
            <a:spLocks noChangeArrowheads="1"/>
          </p:cNvSpPr>
          <p:nvPr/>
        </p:nvSpPr>
        <p:spPr bwMode="auto">
          <a:xfrm>
            <a:off x="1537494" y="5689499"/>
            <a:ext cx="4535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b="1" dirty="0">
                <a:latin typeface="HGP創英角ｺﾞｼｯｸUB" panose="020B0900000000000000" pitchFamily="50" charset="-128"/>
                <a:ea typeface="HGP創英角ｺﾞｼｯｸUB" panose="020B0900000000000000" pitchFamily="50" charset="-128"/>
              </a:rPr>
              <a:t>約</a:t>
            </a:r>
            <a:r>
              <a:rPr lang="en-US" altLang="ja-JP" sz="2000" b="1" dirty="0">
                <a:latin typeface="HGP創英角ｺﾞｼｯｸUB" panose="020B0900000000000000" pitchFamily="50" charset="-128"/>
                <a:ea typeface="HGP創英角ｺﾞｼｯｸUB" panose="020B0900000000000000" pitchFamily="50" charset="-128"/>
              </a:rPr>
              <a:t>13.3</a:t>
            </a:r>
            <a:r>
              <a:rPr lang="ja-JP" altLang="en-US" sz="2000" b="1" dirty="0">
                <a:latin typeface="HGP創英角ｺﾞｼｯｸUB" panose="020B0900000000000000" pitchFamily="50" charset="-128"/>
                <a:ea typeface="HGP創英角ｺﾞｼｯｸUB" panose="020B0900000000000000" pitchFamily="50" charset="-128"/>
              </a:rPr>
              <a:t>万円 </a:t>
            </a:r>
            <a:r>
              <a:rPr lang="en-US" altLang="ja-JP" sz="2000" b="1" dirty="0">
                <a:latin typeface="HGP創英角ｺﾞｼｯｸUB" panose="020B0900000000000000" pitchFamily="50" charset="-128"/>
                <a:ea typeface="HGP創英角ｺﾞｼｯｸUB" panose="020B0900000000000000" pitchFamily="50" charset="-128"/>
              </a:rPr>
              <a:t>× </a:t>
            </a:r>
            <a:r>
              <a:rPr lang="ja-JP" altLang="en-US" sz="2000" b="1" dirty="0">
                <a:latin typeface="HGP創英角ｺﾞｼｯｸUB" panose="020B0900000000000000" pitchFamily="50" charset="-128"/>
                <a:ea typeface="HGP創英角ｺﾞｼｯｸUB" panose="020B0900000000000000" pitchFamily="50" charset="-128"/>
              </a:rPr>
              <a:t>１２カ月 </a:t>
            </a:r>
            <a:r>
              <a:rPr lang="en-US" altLang="ja-JP" sz="2000" b="1" dirty="0">
                <a:latin typeface="HGP創英角ｺﾞｼｯｸUB" panose="020B0900000000000000" pitchFamily="50" charset="-128"/>
                <a:ea typeface="HGP創英角ｺﾞｼｯｸUB" panose="020B0900000000000000" pitchFamily="50" charset="-128"/>
              </a:rPr>
              <a:t>×</a:t>
            </a:r>
            <a:r>
              <a:rPr lang="ja-JP" altLang="en-US" sz="2000" b="1" dirty="0">
                <a:latin typeface="HGP創英角ｺﾞｼｯｸUB" panose="020B0900000000000000" pitchFamily="50" charset="-128"/>
                <a:ea typeface="HGP創英角ｺﾞｼｯｸUB" panose="020B0900000000000000" pitchFamily="50" charset="-128"/>
              </a:rPr>
              <a:t> １６年間</a:t>
            </a:r>
            <a:endParaRPr lang="en-US" altLang="ja-JP" sz="2000" b="1" dirty="0">
              <a:latin typeface="HGP創英角ｺﾞｼｯｸUB" panose="020B0900000000000000" pitchFamily="50" charset="-128"/>
              <a:ea typeface="HGP創英角ｺﾞｼｯｸUB" panose="020B0900000000000000" pitchFamily="50" charset="-128"/>
            </a:endParaRPr>
          </a:p>
        </p:txBody>
      </p:sp>
      <p:grpSp>
        <p:nvGrpSpPr>
          <p:cNvPr id="31" name="グループ化 30">
            <a:extLst>
              <a:ext uri="{FF2B5EF4-FFF2-40B4-BE49-F238E27FC236}">
                <a16:creationId xmlns:a16="http://schemas.microsoft.com/office/drawing/2014/main" id="{E5EC0908-73D3-4271-91F5-EA78F59EF4A5}"/>
              </a:ext>
            </a:extLst>
          </p:cNvPr>
          <p:cNvGrpSpPr>
            <a:grpSpLocks/>
          </p:cNvGrpSpPr>
          <p:nvPr/>
        </p:nvGrpSpPr>
        <p:grpSpPr bwMode="auto">
          <a:xfrm>
            <a:off x="5531485" y="5318288"/>
            <a:ext cx="3904087" cy="1008062"/>
            <a:chOff x="5243036" y="5888619"/>
            <a:chExt cx="3904087" cy="1008062"/>
          </a:xfrm>
        </p:grpSpPr>
        <p:sp>
          <p:nvSpPr>
            <p:cNvPr id="32" name="星 32 48">
              <a:extLst>
                <a:ext uri="{FF2B5EF4-FFF2-40B4-BE49-F238E27FC236}">
                  <a16:creationId xmlns:a16="http://schemas.microsoft.com/office/drawing/2014/main" id="{EF58808D-6A50-47B6-A97E-5512F60EDEB2}"/>
                </a:ext>
              </a:extLst>
            </p:cNvPr>
            <p:cNvSpPr/>
            <p:nvPr/>
          </p:nvSpPr>
          <p:spPr>
            <a:xfrm>
              <a:off x="5511748" y="5888619"/>
              <a:ext cx="3635375" cy="1008062"/>
            </a:xfrm>
            <a:prstGeom prst="star32">
              <a:avLst>
                <a:gd name="adj" fmla="val 3208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4" name="テキスト ボックス 46">
              <a:extLst>
                <a:ext uri="{FF2B5EF4-FFF2-40B4-BE49-F238E27FC236}">
                  <a16:creationId xmlns:a16="http://schemas.microsoft.com/office/drawing/2014/main" id="{BCE51C3C-1AAD-478F-BE86-7E6821C1C772}"/>
                </a:ext>
              </a:extLst>
            </p:cNvPr>
            <p:cNvSpPr txBox="1">
              <a:spLocks noChangeArrowheads="1"/>
            </p:cNvSpPr>
            <p:nvPr/>
          </p:nvSpPr>
          <p:spPr bwMode="auto">
            <a:xfrm>
              <a:off x="5243036" y="6170092"/>
              <a:ext cx="3600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b="1" dirty="0">
                  <a:latin typeface="HGP創英角ｺﾞｼｯｸUB" panose="020B0900000000000000" pitchFamily="50" charset="-128"/>
                  <a:ea typeface="HGP創英角ｺﾞｼｯｸUB" panose="020B0900000000000000" pitchFamily="50" charset="-128"/>
                </a:rPr>
                <a:t>＝ 　</a:t>
              </a:r>
              <a:r>
                <a:rPr lang="ja-JP" altLang="en-US" sz="2400" b="1" dirty="0">
                  <a:solidFill>
                    <a:srgbClr val="FF0000"/>
                  </a:solidFill>
                  <a:latin typeface="HGP創英角ｺﾞｼｯｸUB" panose="020B0900000000000000" pitchFamily="50" charset="-128"/>
                  <a:ea typeface="HGP創英角ｺﾞｼｯｸUB" panose="020B0900000000000000" pitchFamily="50" charset="-128"/>
                </a:rPr>
                <a:t>約 </a:t>
              </a:r>
              <a:r>
                <a:rPr lang="en-US" altLang="ja-JP" sz="2400" b="1" dirty="0">
                  <a:solidFill>
                    <a:srgbClr val="FF0000"/>
                  </a:solidFill>
                  <a:latin typeface="HGP創英角ｺﾞｼｯｸUB" panose="020B0900000000000000" pitchFamily="50" charset="-128"/>
                  <a:ea typeface="HGP創英角ｺﾞｼｯｸUB" panose="020B0900000000000000" pitchFamily="50" charset="-128"/>
                </a:rPr>
                <a:t>2,554</a:t>
              </a:r>
              <a:r>
                <a:rPr lang="ja-JP" altLang="en-US" sz="2400" b="1" dirty="0">
                  <a:solidFill>
                    <a:srgbClr val="FF0000"/>
                  </a:solidFill>
                  <a:latin typeface="HGP創英角ｺﾞｼｯｸUB" panose="020B0900000000000000" pitchFamily="50" charset="-128"/>
                  <a:ea typeface="HGP創英角ｺﾞｼｯｸUB" panose="020B0900000000000000" pitchFamily="50" charset="-128"/>
                </a:rPr>
                <a:t>万円も不足</a:t>
              </a:r>
            </a:p>
          </p:txBody>
        </p:sp>
      </p:grpSp>
      <p:pic>
        <p:nvPicPr>
          <p:cNvPr id="35" name="図 34">
            <a:extLst>
              <a:ext uri="{FF2B5EF4-FFF2-40B4-BE49-F238E27FC236}">
                <a16:creationId xmlns:a16="http://schemas.microsoft.com/office/drawing/2014/main" id="{DFE94F6F-E233-4BFF-BCD4-1296FFB56AE5}"/>
              </a:ext>
            </a:extLst>
          </p:cNvPr>
          <p:cNvPicPr>
            <a:picLocks noChangeAspect="1"/>
          </p:cNvPicPr>
          <p:nvPr/>
        </p:nvPicPr>
        <p:blipFill>
          <a:blip r:embed="rId3"/>
          <a:stretch>
            <a:fillRect/>
          </a:stretch>
        </p:blipFill>
        <p:spPr>
          <a:xfrm>
            <a:off x="7786724" y="117781"/>
            <a:ext cx="1520754" cy="411956"/>
          </a:xfrm>
          <a:prstGeom prst="rect">
            <a:avLst/>
          </a:prstGeom>
        </p:spPr>
      </p:pic>
      <p:sp>
        <p:nvSpPr>
          <p:cNvPr id="38" name="正方形/長方形 37">
            <a:extLst>
              <a:ext uri="{FF2B5EF4-FFF2-40B4-BE49-F238E27FC236}">
                <a16:creationId xmlns:a16="http://schemas.microsoft.com/office/drawing/2014/main" id="{74EAC3DB-2416-426C-AB29-E88CDACDD717}"/>
              </a:ext>
            </a:extLst>
          </p:cNvPr>
          <p:cNvSpPr/>
          <p:nvPr/>
        </p:nvSpPr>
        <p:spPr>
          <a:xfrm>
            <a:off x="441050" y="578981"/>
            <a:ext cx="9065173" cy="149396"/>
          </a:xfrm>
          <a:prstGeom prst="rect">
            <a:avLst/>
          </a:prstGeom>
          <a:gradFill flip="none" rotWithShape="1">
            <a:gsLst>
              <a:gs pos="0">
                <a:srgbClr val="70AD47">
                  <a:lumMod val="0"/>
                  <a:lumOff val="100000"/>
                </a:srgbClr>
              </a:gs>
              <a:gs pos="73000">
                <a:srgbClr val="ED7D31"/>
              </a:gs>
              <a:gs pos="13000">
                <a:srgbClr val="70AD47">
                  <a:lumMod val="0"/>
                  <a:lumOff val="100000"/>
                </a:srgbClr>
              </a:gs>
              <a:gs pos="100000">
                <a:srgbClr val="ED7D31"/>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51"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transition="in" filter="barn(inVertical)">
                                      <p:cBhvr>
                                        <p:cTn id="10" dur="500"/>
                                        <p:tgtEl>
                                          <p:spTgt spid="717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173"/>
                                        </p:tgtEl>
                                        <p:attrNameLst>
                                          <p:attrName>style.visibility</p:attrName>
                                        </p:attrNameLst>
                                      </p:cBhvr>
                                      <p:to>
                                        <p:strVal val="visible"/>
                                      </p:to>
                                    </p:set>
                                    <p:animEffect transition="in" filter="barn(inVertical)">
                                      <p:cBhvr>
                                        <p:cTn id="13" dur="500"/>
                                        <p:tgtEl>
                                          <p:spTgt spid="717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177"/>
                                        </p:tgtEl>
                                        <p:attrNameLst>
                                          <p:attrName>style.visibility</p:attrName>
                                        </p:attrNameLst>
                                      </p:cBhvr>
                                      <p:to>
                                        <p:strVal val="visible"/>
                                      </p:to>
                                    </p:set>
                                    <p:animEffect transition="in" filter="barn(inVertical)">
                                      <p:cBhvr>
                                        <p:cTn id="18" dur="500"/>
                                        <p:tgtEl>
                                          <p:spTgt spid="717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172"/>
                                        </p:tgtEl>
                                        <p:attrNameLst>
                                          <p:attrName>style.visibility</p:attrName>
                                        </p:attrNameLst>
                                      </p:cBhvr>
                                      <p:to>
                                        <p:strVal val="visible"/>
                                      </p:to>
                                    </p:set>
                                    <p:animEffect transition="in" filter="barn(inVertical)">
                                      <p:cBhvr>
                                        <p:cTn id="21" dur="500"/>
                                        <p:tgtEl>
                                          <p:spTgt spid="717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7174"/>
                                        </p:tgtEl>
                                        <p:attrNameLst>
                                          <p:attrName>style.visibility</p:attrName>
                                        </p:attrNameLst>
                                      </p:cBhvr>
                                      <p:to>
                                        <p:strVal val="visible"/>
                                      </p:to>
                                    </p:set>
                                    <p:animEffect transition="in" filter="barn(inVertical)">
                                      <p:cBhvr>
                                        <p:cTn id="27" dur="500"/>
                                        <p:tgtEl>
                                          <p:spTgt spid="717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178"/>
                                        </p:tgtEl>
                                        <p:attrNameLst>
                                          <p:attrName>style.visibility</p:attrName>
                                        </p:attrNameLst>
                                      </p:cBhvr>
                                      <p:to>
                                        <p:strVal val="visible"/>
                                      </p:to>
                                    </p:set>
                                    <p:animEffect transition="in" filter="barn(inVertical)">
                                      <p:cBhvr>
                                        <p:cTn id="32" dur="500"/>
                                        <p:tgtEl>
                                          <p:spTgt spid="7178"/>
                                        </p:tgtEl>
                                      </p:cBhvr>
                                    </p:animEffect>
                                  </p:childTnLst>
                                </p:cTn>
                              </p:par>
                              <p:par>
                                <p:cTn id="33" presetID="16" presetClass="entr" presetSubtype="21" fill="hold" nodeType="withEffect">
                                  <p:stCondLst>
                                    <p:cond delay="0"/>
                                  </p:stCondLst>
                                  <p:childTnLst>
                                    <p:set>
                                      <p:cBhvr>
                                        <p:cTn id="34" dur="1" fill="hold">
                                          <p:stCondLst>
                                            <p:cond delay="0"/>
                                          </p:stCondLst>
                                        </p:cTn>
                                        <p:tgtEl>
                                          <p:spTgt spid="7181"/>
                                        </p:tgtEl>
                                        <p:attrNameLst>
                                          <p:attrName>style.visibility</p:attrName>
                                        </p:attrNameLst>
                                      </p:cBhvr>
                                      <p:to>
                                        <p:strVal val="visible"/>
                                      </p:to>
                                    </p:set>
                                    <p:animEffect transition="in" filter="barn(inVertical)">
                                      <p:cBhvr>
                                        <p:cTn id="35" dur="500"/>
                                        <p:tgtEl>
                                          <p:spTgt spid="7181"/>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7182"/>
                                        </p:tgtEl>
                                        <p:attrNameLst>
                                          <p:attrName>style.visibility</p:attrName>
                                        </p:attrNameLst>
                                      </p:cBhvr>
                                      <p:to>
                                        <p:strVal val="visible"/>
                                      </p:to>
                                    </p:set>
                                    <p:animEffect transition="in" filter="barn(inVertical)">
                                      <p:cBhvr>
                                        <p:cTn id="38" dur="500"/>
                                        <p:tgtEl>
                                          <p:spTgt spid="718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arn(inVertical)">
                                      <p:cBhvr>
                                        <p:cTn id="43" dur="500"/>
                                        <p:tgtEl>
                                          <p:spTgt spid="36"/>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7185"/>
                                        </p:tgtEl>
                                        <p:attrNameLst>
                                          <p:attrName>style.visibility</p:attrName>
                                        </p:attrNameLst>
                                      </p:cBhvr>
                                      <p:to>
                                        <p:strVal val="visible"/>
                                      </p:to>
                                    </p:set>
                                    <p:animEffect transition="in" filter="barn(inVertical)">
                                      <p:cBhvr>
                                        <p:cTn id="46" dur="500"/>
                                        <p:tgtEl>
                                          <p:spTgt spid="7185"/>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7186"/>
                                        </p:tgtEl>
                                        <p:attrNameLst>
                                          <p:attrName>style.visibility</p:attrName>
                                        </p:attrNameLst>
                                      </p:cBhvr>
                                      <p:to>
                                        <p:strVal val="visible"/>
                                      </p:to>
                                    </p:set>
                                    <p:animEffect transition="in" filter="barn(inVertical)">
                                      <p:cBhvr>
                                        <p:cTn id="51" dur="500"/>
                                        <p:tgtEl>
                                          <p:spTgt spid="7186"/>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barn(inVertical)">
                                      <p:cBhvr>
                                        <p:cTn id="54" dur="500"/>
                                        <p:tgtEl>
                                          <p:spTgt spid="39"/>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7188"/>
                                        </p:tgtEl>
                                        <p:attrNameLst>
                                          <p:attrName>style.visibility</p:attrName>
                                        </p:attrNameLst>
                                      </p:cBhvr>
                                      <p:to>
                                        <p:strVal val="visible"/>
                                      </p:to>
                                    </p:set>
                                    <p:animEffect transition="in" filter="barn(inVertical)">
                                      <p:cBhvr>
                                        <p:cTn id="57" dur="500"/>
                                        <p:tgtEl>
                                          <p:spTgt spid="718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7183"/>
                                        </p:tgtEl>
                                        <p:attrNameLst>
                                          <p:attrName>style.visibility</p:attrName>
                                        </p:attrNameLst>
                                      </p:cBhvr>
                                      <p:to>
                                        <p:strVal val="visible"/>
                                      </p:to>
                                    </p:set>
                                    <p:animEffect transition="in" filter="barn(inVertical)">
                                      <p:cBhvr>
                                        <p:cTn id="62" dur="500"/>
                                        <p:tgtEl>
                                          <p:spTgt spid="7183"/>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7190"/>
                                        </p:tgtEl>
                                        <p:attrNameLst>
                                          <p:attrName>style.visibility</p:attrName>
                                        </p:attrNameLst>
                                      </p:cBhvr>
                                      <p:to>
                                        <p:strVal val="visible"/>
                                      </p:to>
                                    </p:set>
                                    <p:animEffect transition="in" filter="barn(inVertical)">
                                      <p:cBhvr>
                                        <p:cTn id="65" dur="500"/>
                                        <p:tgtEl>
                                          <p:spTgt spid="7190"/>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7189"/>
                                        </p:tgtEl>
                                        <p:attrNameLst>
                                          <p:attrName>style.visibility</p:attrName>
                                        </p:attrNameLst>
                                      </p:cBhvr>
                                      <p:to>
                                        <p:strVal val="visible"/>
                                      </p:to>
                                    </p:set>
                                    <p:animEffect transition="in" filter="barn(inVertical)">
                                      <p:cBhvr>
                                        <p:cTn id="68" dur="500"/>
                                        <p:tgtEl>
                                          <p:spTgt spid="7189"/>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inVertical)">
                                      <p:cBhvr>
                                        <p:cTn id="73" dur="500"/>
                                        <p:tgtEl>
                                          <p:spTgt spid="28"/>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barn(inVertical)">
                                      <p:cBhvr>
                                        <p:cTn id="76" dur="500"/>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barn(inVertical)">
                                      <p:cBhvr>
                                        <p:cTn id="81" dur="500"/>
                                        <p:tgtEl>
                                          <p:spTgt spid="31"/>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7191"/>
                                        </p:tgtEl>
                                        <p:attrNameLst>
                                          <p:attrName>style.visibility</p:attrName>
                                        </p:attrNameLst>
                                      </p:cBhvr>
                                      <p:to>
                                        <p:strVal val="visible"/>
                                      </p:to>
                                    </p:set>
                                    <p:animEffect transition="in" filter="barn(inVertical)">
                                      <p:cBhvr>
                                        <p:cTn id="86" dur="500"/>
                                        <p:tgtEl>
                                          <p:spTgt spid="7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2" grpId="0" animBg="1"/>
      <p:bldP spid="7173" grpId="0"/>
      <p:bldP spid="7174" grpId="0"/>
      <p:bldP spid="20" grpId="0" animBg="1"/>
      <p:bldP spid="21" grpId="0" animBg="1"/>
      <p:bldP spid="7177" grpId="0"/>
      <p:bldP spid="7178" grpId="0"/>
      <p:bldP spid="7182" grpId="0"/>
      <p:bldP spid="36" grpId="0"/>
      <p:bldP spid="7185" grpId="0" animBg="1"/>
      <p:bldP spid="7186" grpId="0" animBg="1"/>
      <p:bldP spid="39" grpId="0" animBg="1"/>
      <p:bldP spid="7188" grpId="0"/>
      <p:bldP spid="7189" grpId="0"/>
      <p:bldP spid="7190" grpId="0"/>
      <p:bldP spid="7191" grpId="0"/>
      <p:bldP spid="28"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E67564-21F6-4117-B32F-916E08BE233E}"/>
              </a:ext>
            </a:extLst>
          </p:cNvPr>
          <p:cNvPicPr>
            <a:picLocks noChangeAspect="1"/>
          </p:cNvPicPr>
          <p:nvPr/>
        </p:nvPicPr>
        <p:blipFill>
          <a:blip r:embed="rId2"/>
          <a:stretch>
            <a:fillRect/>
          </a:stretch>
        </p:blipFill>
        <p:spPr>
          <a:xfrm>
            <a:off x="7867650" y="323789"/>
            <a:ext cx="1423122" cy="411956"/>
          </a:xfrm>
          <a:prstGeom prst="rect">
            <a:avLst/>
          </a:prstGeom>
        </p:spPr>
      </p:pic>
      <p:sp>
        <p:nvSpPr>
          <p:cNvPr id="7" name="テキスト ボックス 6">
            <a:extLst>
              <a:ext uri="{FF2B5EF4-FFF2-40B4-BE49-F238E27FC236}">
                <a16:creationId xmlns:a16="http://schemas.microsoft.com/office/drawing/2014/main" id="{EEE96058-CC7E-47EF-9FB9-3C532EF7CF9A}"/>
              </a:ext>
            </a:extLst>
          </p:cNvPr>
          <p:cNvSpPr txBox="1"/>
          <p:nvPr/>
        </p:nvSpPr>
        <p:spPr>
          <a:xfrm>
            <a:off x="615228" y="275054"/>
            <a:ext cx="5199881" cy="461665"/>
          </a:xfrm>
          <a:prstGeom prst="rect">
            <a:avLst/>
          </a:prstGeom>
          <a:noFill/>
        </p:spPr>
        <p:txBody>
          <a:bodyPr wrap="square" rtlCol="0">
            <a:spAutoFit/>
          </a:bodyPr>
          <a:lstStyle/>
          <a:p>
            <a:r>
              <a:rPr lang="ja-JP" altLang="en-US" sz="2400" dirty="0">
                <a:solidFill>
                  <a:srgbClr val="00B050"/>
                </a:solidFill>
                <a:latin typeface="HG創英角ｺﾞｼｯｸUB" panose="020B0909000000000000" pitchFamily="49" charset="-128"/>
                <a:ea typeface="HG創英角ｺﾞｼｯｸUB" panose="020B0909000000000000" pitchFamily="49" charset="-128"/>
              </a:rPr>
              <a:t>人生の三大資金</a:t>
            </a:r>
          </a:p>
        </p:txBody>
      </p:sp>
      <p:sp>
        <p:nvSpPr>
          <p:cNvPr id="6" name="正方形/長方形 5">
            <a:extLst>
              <a:ext uri="{FF2B5EF4-FFF2-40B4-BE49-F238E27FC236}">
                <a16:creationId xmlns:a16="http://schemas.microsoft.com/office/drawing/2014/main" id="{7E3DFCBA-DDC9-43C0-84BE-6C62BD59A27F}"/>
              </a:ext>
            </a:extLst>
          </p:cNvPr>
          <p:cNvSpPr/>
          <p:nvPr/>
        </p:nvSpPr>
        <p:spPr>
          <a:xfrm>
            <a:off x="420757" y="74568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3" name="スライド番号プレースホルダー 2">
            <a:extLst>
              <a:ext uri="{FF2B5EF4-FFF2-40B4-BE49-F238E27FC236}">
                <a16:creationId xmlns:a16="http://schemas.microsoft.com/office/drawing/2014/main" id="{00537E36-507E-41B5-A393-6983666D4594}"/>
              </a:ext>
            </a:extLst>
          </p:cNvPr>
          <p:cNvSpPr>
            <a:spLocks noGrp="1"/>
          </p:cNvSpPr>
          <p:nvPr>
            <p:ph type="sldNum" sz="quarter" idx="12"/>
          </p:nvPr>
        </p:nvSpPr>
        <p:spPr>
          <a:xfrm>
            <a:off x="8912352" y="6351648"/>
            <a:ext cx="378420" cy="365125"/>
          </a:xfrm>
        </p:spPr>
        <p:txBody>
          <a:bodyPr/>
          <a:lstStyle/>
          <a:p>
            <a:fld id="{404B8C3E-821F-46CE-913E-DC994660BEC0}" type="slidenum">
              <a:rPr kumimoji="1" lang="ja-JP" altLang="en-US" smtClean="0"/>
              <a:t>4</a:t>
            </a:fld>
            <a:endParaRPr kumimoji="1" lang="ja-JP" altLang="en-US"/>
          </a:p>
        </p:txBody>
      </p:sp>
      <p:sp>
        <p:nvSpPr>
          <p:cNvPr id="4" name="字幕 3">
            <a:extLst>
              <a:ext uri="{FF2B5EF4-FFF2-40B4-BE49-F238E27FC236}">
                <a16:creationId xmlns:a16="http://schemas.microsoft.com/office/drawing/2014/main" id="{9D63832A-BE9D-4E24-6749-BDE1D1B4A53C}"/>
              </a:ext>
            </a:extLst>
          </p:cNvPr>
          <p:cNvSpPr>
            <a:spLocks noGrp="1"/>
          </p:cNvSpPr>
          <p:nvPr>
            <p:ph type="subTitle" idx="1"/>
          </p:nvPr>
        </p:nvSpPr>
        <p:spPr>
          <a:xfrm>
            <a:off x="2924937" y="900739"/>
            <a:ext cx="4056126" cy="598192"/>
          </a:xfrm>
        </p:spPr>
        <p:txBody>
          <a:bodyPr anchor="ctr" anchorCtr="0"/>
          <a:lstStyle/>
          <a:p>
            <a:r>
              <a:rPr lang="ja-JP" altLang="en-US" dirty="0"/>
              <a:t>銀行での住宅金利サンプル</a:t>
            </a:r>
          </a:p>
        </p:txBody>
      </p:sp>
      <p:sp>
        <p:nvSpPr>
          <p:cNvPr id="13" name="正方形/長方形 12">
            <a:extLst>
              <a:ext uri="{FF2B5EF4-FFF2-40B4-BE49-F238E27FC236}">
                <a16:creationId xmlns:a16="http://schemas.microsoft.com/office/drawing/2014/main" id="{53584172-BB2C-E0A4-8A6A-FA86B3DD8163}"/>
              </a:ext>
            </a:extLst>
          </p:cNvPr>
          <p:cNvSpPr/>
          <p:nvPr/>
        </p:nvSpPr>
        <p:spPr>
          <a:xfrm>
            <a:off x="8912352" y="5655733"/>
            <a:ext cx="197781" cy="4449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BC317C51-D6B1-4A59-9F47-86DA794002EA}"/>
              </a:ext>
            </a:extLst>
          </p:cNvPr>
          <p:cNvPicPr>
            <a:picLocks noChangeAspect="1"/>
          </p:cNvPicPr>
          <p:nvPr/>
        </p:nvPicPr>
        <p:blipFill rotWithShape="1">
          <a:blip r:embed="rId3"/>
          <a:srcRect l="14115" t="44739" r="72353" b="40941"/>
          <a:stretch/>
        </p:blipFill>
        <p:spPr>
          <a:xfrm>
            <a:off x="615228" y="1473159"/>
            <a:ext cx="2451250" cy="1833566"/>
          </a:xfrm>
          <a:prstGeom prst="rect">
            <a:avLst/>
          </a:prstGeom>
        </p:spPr>
      </p:pic>
      <p:pic>
        <p:nvPicPr>
          <p:cNvPr id="14" name="図 13">
            <a:extLst>
              <a:ext uri="{FF2B5EF4-FFF2-40B4-BE49-F238E27FC236}">
                <a16:creationId xmlns:a16="http://schemas.microsoft.com/office/drawing/2014/main" id="{71C1A526-31A4-4EA0-B565-0B68EB5CDB0C}"/>
              </a:ext>
            </a:extLst>
          </p:cNvPr>
          <p:cNvPicPr>
            <a:picLocks noChangeAspect="1"/>
          </p:cNvPicPr>
          <p:nvPr/>
        </p:nvPicPr>
        <p:blipFill rotWithShape="1">
          <a:blip r:embed="rId3"/>
          <a:srcRect l="43464" t="44321" r="44327" b="40422"/>
          <a:stretch/>
        </p:blipFill>
        <p:spPr>
          <a:xfrm>
            <a:off x="3562840" y="1473159"/>
            <a:ext cx="2007817" cy="1773572"/>
          </a:xfrm>
          <a:prstGeom prst="rect">
            <a:avLst/>
          </a:prstGeom>
        </p:spPr>
      </p:pic>
      <p:pic>
        <p:nvPicPr>
          <p:cNvPr id="15" name="図 14">
            <a:extLst>
              <a:ext uri="{FF2B5EF4-FFF2-40B4-BE49-F238E27FC236}">
                <a16:creationId xmlns:a16="http://schemas.microsoft.com/office/drawing/2014/main" id="{FBD56766-201F-4C94-80EB-AF9210C46EE6}"/>
              </a:ext>
            </a:extLst>
          </p:cNvPr>
          <p:cNvPicPr>
            <a:picLocks noChangeAspect="1"/>
          </p:cNvPicPr>
          <p:nvPr/>
        </p:nvPicPr>
        <p:blipFill rotWithShape="1">
          <a:blip r:embed="rId3"/>
          <a:srcRect l="69541" t="44142" r="13424" b="41320"/>
          <a:stretch/>
        </p:blipFill>
        <p:spPr>
          <a:xfrm>
            <a:off x="6139854" y="1498931"/>
            <a:ext cx="2675141" cy="1613784"/>
          </a:xfrm>
          <a:prstGeom prst="rect">
            <a:avLst/>
          </a:prstGeom>
        </p:spPr>
      </p:pic>
      <p:pic>
        <p:nvPicPr>
          <p:cNvPr id="17" name="図 16">
            <a:extLst>
              <a:ext uri="{FF2B5EF4-FFF2-40B4-BE49-F238E27FC236}">
                <a16:creationId xmlns:a16="http://schemas.microsoft.com/office/drawing/2014/main" id="{B77A31FD-4CA4-4D90-A70C-53212834C4C2}"/>
              </a:ext>
            </a:extLst>
          </p:cNvPr>
          <p:cNvPicPr>
            <a:picLocks noChangeAspect="1"/>
          </p:cNvPicPr>
          <p:nvPr/>
        </p:nvPicPr>
        <p:blipFill rotWithShape="1">
          <a:blip r:embed="rId4"/>
          <a:srcRect l="8034" t="11631" r="9195" b="33336"/>
          <a:stretch/>
        </p:blipFill>
        <p:spPr>
          <a:xfrm>
            <a:off x="615228" y="3246731"/>
            <a:ext cx="8114101" cy="3502427"/>
          </a:xfrm>
          <a:prstGeom prst="rect">
            <a:avLst/>
          </a:prstGeom>
        </p:spPr>
      </p:pic>
    </p:spTree>
    <p:extLst>
      <p:ext uri="{BB962C8B-B14F-4D97-AF65-F5344CB8AC3E}">
        <p14:creationId xmlns:p14="http://schemas.microsoft.com/office/powerpoint/2010/main" val="2323376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E67564-21F6-4117-B32F-916E08BE233E}"/>
              </a:ext>
            </a:extLst>
          </p:cNvPr>
          <p:cNvPicPr>
            <a:picLocks noChangeAspect="1"/>
          </p:cNvPicPr>
          <p:nvPr/>
        </p:nvPicPr>
        <p:blipFill>
          <a:blip r:embed="rId2"/>
          <a:stretch>
            <a:fillRect/>
          </a:stretch>
        </p:blipFill>
        <p:spPr>
          <a:xfrm>
            <a:off x="7867650" y="323789"/>
            <a:ext cx="1423122" cy="411956"/>
          </a:xfrm>
          <a:prstGeom prst="rect">
            <a:avLst/>
          </a:prstGeom>
        </p:spPr>
      </p:pic>
      <p:sp>
        <p:nvSpPr>
          <p:cNvPr id="6" name="正方形/長方形 5">
            <a:extLst>
              <a:ext uri="{FF2B5EF4-FFF2-40B4-BE49-F238E27FC236}">
                <a16:creationId xmlns:a16="http://schemas.microsoft.com/office/drawing/2014/main" id="{7E3DFCBA-DDC9-43C0-84BE-6C62BD59A27F}"/>
              </a:ext>
            </a:extLst>
          </p:cNvPr>
          <p:cNvSpPr/>
          <p:nvPr/>
        </p:nvSpPr>
        <p:spPr>
          <a:xfrm>
            <a:off x="420757" y="74568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10" name="字幕 9">
            <a:extLst>
              <a:ext uri="{FF2B5EF4-FFF2-40B4-BE49-F238E27FC236}">
                <a16:creationId xmlns:a16="http://schemas.microsoft.com/office/drawing/2014/main" id="{05505E42-DF89-4C7B-ADF4-426128287E77}"/>
              </a:ext>
            </a:extLst>
          </p:cNvPr>
          <p:cNvSpPr>
            <a:spLocks noGrp="1"/>
          </p:cNvSpPr>
          <p:nvPr>
            <p:ph type="subTitle" idx="1"/>
          </p:nvPr>
        </p:nvSpPr>
        <p:spPr>
          <a:xfrm>
            <a:off x="607562" y="1860354"/>
            <a:ext cx="9065173" cy="2681208"/>
          </a:xfrm>
        </p:spPr>
        <p:txBody>
          <a:bodyPr>
            <a:noAutofit/>
          </a:bodyPr>
          <a:lstStyle/>
          <a:p>
            <a:pPr algn="l"/>
            <a:r>
              <a:rPr lang="ja-JP" altLang="en-US" sz="3200" dirty="0">
                <a:latin typeface="HGPｺﾞｼｯｸM" panose="020B0600000000000000" pitchFamily="50" charset="-128"/>
                <a:ea typeface="HGPｺﾞｼｯｸM" panose="020B0600000000000000" pitchFamily="50" charset="-128"/>
              </a:rPr>
              <a:t>若いうちからコツコツと、在職中から資金を積み立てていく制度です！</a:t>
            </a:r>
          </a:p>
          <a:p>
            <a:pPr algn="l"/>
            <a:r>
              <a:rPr lang="ja-JP" altLang="en-US" sz="3200" dirty="0">
                <a:latin typeface="HGPｺﾞｼｯｸM" panose="020B0600000000000000" pitchFamily="50" charset="-128"/>
                <a:ea typeface="HGPｺﾞｼｯｸM" panose="020B0600000000000000" pitchFamily="50" charset="-128"/>
              </a:rPr>
              <a:t>・老後の生活の備えとして</a:t>
            </a:r>
            <a:endParaRPr lang="en-US" altLang="ja-JP" sz="3200" dirty="0">
              <a:latin typeface="HGPｺﾞｼｯｸM" panose="020B0600000000000000" pitchFamily="50" charset="-128"/>
              <a:ea typeface="HGPｺﾞｼｯｸM" panose="020B0600000000000000" pitchFamily="50" charset="-128"/>
            </a:endParaRPr>
          </a:p>
          <a:p>
            <a:pPr algn="l"/>
            <a:r>
              <a:rPr lang="ja-JP" altLang="en-US" sz="3200" dirty="0">
                <a:latin typeface="HGPｺﾞｼｯｸM" panose="020B0600000000000000" pitchFamily="50" charset="-128"/>
                <a:ea typeface="HGPｺﾞｼｯｸM" panose="020B0600000000000000" pitchFamily="50" charset="-128"/>
              </a:rPr>
              <a:t>・結婚や住宅、教育資金として</a:t>
            </a:r>
            <a:endParaRPr lang="en-US" altLang="ja-JP" sz="3200" dirty="0">
              <a:latin typeface="HGPｺﾞｼｯｸM" panose="020B0600000000000000" pitchFamily="50" charset="-128"/>
              <a:ea typeface="HGPｺﾞｼｯｸM" panose="020B0600000000000000" pitchFamily="50" charset="-128"/>
            </a:endParaRPr>
          </a:p>
          <a:p>
            <a:pPr algn="l"/>
            <a:r>
              <a:rPr lang="ja-JP" altLang="en-US" sz="3200" dirty="0">
                <a:latin typeface="HGPｺﾞｼｯｸM" panose="020B0600000000000000" pitchFamily="50" charset="-128"/>
                <a:ea typeface="HGPｺﾞｼｯｸM" panose="020B0600000000000000" pitchFamily="50" charset="-128"/>
              </a:rPr>
              <a:t>・貯蓄の代わりとして</a:t>
            </a:r>
          </a:p>
          <a:p>
            <a:pPr algn="l"/>
            <a:endParaRPr lang="ja-JP" altLang="en-US" sz="3200" dirty="0">
              <a:latin typeface="HGPｺﾞｼｯｸM" panose="020B0600000000000000" pitchFamily="50" charset="-128"/>
              <a:ea typeface="HGPｺﾞｼｯｸM" panose="020B0600000000000000" pitchFamily="50" charset="-128"/>
            </a:endParaRPr>
          </a:p>
          <a:p>
            <a:pPr algn="l"/>
            <a:endParaRPr lang="ja-JP" altLang="en-US" sz="3200" dirty="0">
              <a:latin typeface="HGPｺﾞｼｯｸM" panose="020B0600000000000000" pitchFamily="50" charset="-128"/>
              <a:ea typeface="HGPｺﾞｼｯｸM" panose="020B0600000000000000" pitchFamily="50" charset="-128"/>
            </a:endParaRPr>
          </a:p>
        </p:txBody>
      </p:sp>
      <p:sp>
        <p:nvSpPr>
          <p:cNvPr id="3" name="スライド番号プレースホルダー 2">
            <a:extLst>
              <a:ext uri="{FF2B5EF4-FFF2-40B4-BE49-F238E27FC236}">
                <a16:creationId xmlns:a16="http://schemas.microsoft.com/office/drawing/2014/main" id="{00537E36-507E-41B5-A393-6983666D4594}"/>
              </a:ext>
            </a:extLst>
          </p:cNvPr>
          <p:cNvSpPr>
            <a:spLocks noGrp="1"/>
          </p:cNvSpPr>
          <p:nvPr>
            <p:ph type="sldNum" sz="quarter" idx="12"/>
          </p:nvPr>
        </p:nvSpPr>
        <p:spPr/>
        <p:txBody>
          <a:bodyPr/>
          <a:lstStyle/>
          <a:p>
            <a:fld id="{404B8C3E-821F-46CE-913E-DC994660BEC0}" type="slidenum">
              <a:rPr kumimoji="1" lang="ja-JP" altLang="en-US" smtClean="0"/>
              <a:t>40</a:t>
            </a:fld>
            <a:endParaRPr kumimoji="1" lang="ja-JP" altLang="en-US"/>
          </a:p>
        </p:txBody>
      </p:sp>
      <p:sp>
        <p:nvSpPr>
          <p:cNvPr id="9" name="タイトル 1">
            <a:extLst>
              <a:ext uri="{FF2B5EF4-FFF2-40B4-BE49-F238E27FC236}">
                <a16:creationId xmlns:a16="http://schemas.microsoft.com/office/drawing/2014/main" id="{E13BD497-FC86-4938-B7E4-9425B77993B0}"/>
              </a:ext>
            </a:extLst>
          </p:cNvPr>
          <p:cNvSpPr txBox="1">
            <a:spLocks/>
          </p:cNvSpPr>
          <p:nvPr/>
        </p:nvSpPr>
        <p:spPr>
          <a:xfrm>
            <a:off x="420757" y="1017565"/>
            <a:ext cx="4957842" cy="83835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400" dirty="0">
                <a:latin typeface="HGPｺﾞｼｯｸE" panose="020B0900000000000000" pitchFamily="50" charset="-128"/>
                <a:ea typeface="HGPｺﾞｼｯｸE" panose="020B0900000000000000" pitchFamily="50" charset="-128"/>
              </a:rPr>
              <a:t>オレンジ年金共済</a:t>
            </a:r>
            <a:endParaRPr lang="en-US" altLang="ja-JP" sz="4400" dirty="0">
              <a:latin typeface="HGPｺﾞｼｯｸE" panose="020B0900000000000000" pitchFamily="50" charset="-128"/>
              <a:ea typeface="HGPｺﾞｼｯｸE" panose="020B0900000000000000" pitchFamily="50" charset="-128"/>
            </a:endParaRPr>
          </a:p>
        </p:txBody>
      </p:sp>
      <p:sp>
        <p:nvSpPr>
          <p:cNvPr id="8" name="正方形/長方形 7">
            <a:extLst>
              <a:ext uri="{FF2B5EF4-FFF2-40B4-BE49-F238E27FC236}">
                <a16:creationId xmlns:a16="http://schemas.microsoft.com/office/drawing/2014/main" id="{DC39ECB2-2614-45C3-96A4-D4150C755D74}"/>
              </a:ext>
            </a:extLst>
          </p:cNvPr>
          <p:cNvSpPr/>
          <p:nvPr/>
        </p:nvSpPr>
        <p:spPr>
          <a:xfrm>
            <a:off x="412404" y="4541562"/>
            <a:ext cx="9260331" cy="2123658"/>
          </a:xfrm>
          <a:prstGeom prst="rect">
            <a:avLst/>
          </a:prstGeom>
        </p:spPr>
        <p:txBody>
          <a:bodyPr wrap="square">
            <a:spAutoFit/>
          </a:bodyPr>
          <a:lstStyle/>
          <a:p>
            <a:r>
              <a:rPr lang="ja-JP" altLang="en-US" sz="4400" i="1" dirty="0">
                <a:latin typeface="HGS明朝E" panose="02020900000000000000" pitchFamily="18" charset="-128"/>
                <a:ea typeface="HGS明朝E" panose="02020900000000000000" pitchFamily="18" charset="-128"/>
              </a:rPr>
              <a:t>豊かなセカンドライフに向けて！</a:t>
            </a:r>
            <a:endParaRPr lang="en-US" altLang="ja-JP" sz="4400" i="1" dirty="0">
              <a:latin typeface="HGS明朝E" panose="02020900000000000000" pitchFamily="18" charset="-128"/>
              <a:ea typeface="HGS明朝E" panose="02020900000000000000" pitchFamily="18" charset="-128"/>
            </a:endParaRPr>
          </a:p>
          <a:p>
            <a:r>
              <a:rPr lang="ja-JP" altLang="en-US" sz="4400" i="1" dirty="0">
                <a:latin typeface="HGS明朝E" panose="02020900000000000000" pitchFamily="18" charset="-128"/>
                <a:ea typeface="HGS明朝E" panose="02020900000000000000" pitchFamily="18" charset="-128"/>
              </a:rPr>
              <a:t>利回りの良い貯蓄としても有効活用できます</a:t>
            </a:r>
            <a:r>
              <a:rPr lang="en-US" altLang="ja-JP" sz="4400" i="1" dirty="0">
                <a:latin typeface="HGS明朝E" panose="02020900000000000000" pitchFamily="18" charset="-128"/>
                <a:ea typeface="HGS明朝E" panose="02020900000000000000" pitchFamily="18" charset="-128"/>
              </a:rPr>
              <a:t>‼</a:t>
            </a:r>
            <a:endParaRPr lang="ja-JP" altLang="en-US" sz="4400" i="1" dirty="0">
              <a:latin typeface="HGS明朝E" panose="02020900000000000000" pitchFamily="18" charset="-128"/>
              <a:ea typeface="HGS明朝E" panose="02020900000000000000" pitchFamily="18" charset="-128"/>
            </a:endParaRPr>
          </a:p>
        </p:txBody>
      </p:sp>
      <p:sp>
        <p:nvSpPr>
          <p:cNvPr id="11" name="正方形/長方形 10">
            <a:extLst>
              <a:ext uri="{FF2B5EF4-FFF2-40B4-BE49-F238E27FC236}">
                <a16:creationId xmlns:a16="http://schemas.microsoft.com/office/drawing/2014/main" id="{3300D654-D373-43BE-B069-7C1CA1D8741E}"/>
              </a:ext>
            </a:extLst>
          </p:cNvPr>
          <p:cNvSpPr/>
          <p:nvPr/>
        </p:nvSpPr>
        <p:spPr>
          <a:xfrm>
            <a:off x="420757" y="45564"/>
            <a:ext cx="7252421" cy="57763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a:solidFill>
                  <a:schemeClr val="bg1"/>
                </a:solidFill>
                <a:latin typeface="HGP創英角ｺﾞｼｯｸUB" pitchFamily="50" charset="-128"/>
                <a:ea typeface="HGP創英角ｺﾞｼｯｸUB" pitchFamily="50" charset="-128"/>
              </a:rPr>
              <a:t>　３．フード連合が取り組んでいる共済　　　</a:t>
            </a:r>
            <a:r>
              <a:rPr lang="ja-JP" altLang="en-US" b="1" dirty="0">
                <a:solidFill>
                  <a:schemeClr val="bg1"/>
                </a:solidFill>
              </a:rPr>
              <a:t>　</a:t>
            </a:r>
            <a:endParaRPr lang="ja-JP" altLang="ja-JP" sz="1200" dirty="0"/>
          </a:p>
        </p:txBody>
      </p:sp>
    </p:spTree>
    <p:extLst>
      <p:ext uri="{BB962C8B-B14F-4D97-AF65-F5344CB8AC3E}">
        <p14:creationId xmlns:p14="http://schemas.microsoft.com/office/powerpoint/2010/main" val="410891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arn(inVertic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arn(inVertic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arn(inVertic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additive="base">
                                        <p:cTn id="2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 calcmode="lin" valueType="num">
                                      <p:cBhvr additive="base">
                                        <p:cTn id="2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E67564-21F6-4117-B32F-916E08BE233E}"/>
              </a:ext>
            </a:extLst>
          </p:cNvPr>
          <p:cNvPicPr>
            <a:picLocks noChangeAspect="1"/>
          </p:cNvPicPr>
          <p:nvPr/>
        </p:nvPicPr>
        <p:blipFill>
          <a:blip r:embed="rId2"/>
          <a:stretch>
            <a:fillRect/>
          </a:stretch>
        </p:blipFill>
        <p:spPr>
          <a:xfrm>
            <a:off x="7867650" y="323789"/>
            <a:ext cx="1423122" cy="411956"/>
          </a:xfrm>
          <a:prstGeom prst="rect">
            <a:avLst/>
          </a:prstGeom>
        </p:spPr>
      </p:pic>
      <p:sp>
        <p:nvSpPr>
          <p:cNvPr id="6" name="正方形/長方形 5">
            <a:extLst>
              <a:ext uri="{FF2B5EF4-FFF2-40B4-BE49-F238E27FC236}">
                <a16:creationId xmlns:a16="http://schemas.microsoft.com/office/drawing/2014/main" id="{7E3DFCBA-DDC9-43C0-84BE-6C62BD59A27F}"/>
              </a:ext>
            </a:extLst>
          </p:cNvPr>
          <p:cNvSpPr/>
          <p:nvPr/>
        </p:nvSpPr>
        <p:spPr>
          <a:xfrm>
            <a:off x="420757" y="74568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10" name="字幕 9">
            <a:extLst>
              <a:ext uri="{FF2B5EF4-FFF2-40B4-BE49-F238E27FC236}">
                <a16:creationId xmlns:a16="http://schemas.microsoft.com/office/drawing/2014/main" id="{05505E42-DF89-4C7B-ADF4-426128287E77}"/>
              </a:ext>
            </a:extLst>
          </p:cNvPr>
          <p:cNvSpPr>
            <a:spLocks noGrp="1"/>
          </p:cNvSpPr>
          <p:nvPr>
            <p:ph type="subTitle" idx="1"/>
          </p:nvPr>
        </p:nvSpPr>
        <p:spPr>
          <a:xfrm>
            <a:off x="615228" y="1846833"/>
            <a:ext cx="9065173" cy="561628"/>
          </a:xfrm>
        </p:spPr>
        <p:txBody>
          <a:bodyPr>
            <a:noAutofit/>
          </a:bodyPr>
          <a:lstStyle/>
          <a:p>
            <a:pPr algn="l"/>
            <a:r>
              <a:rPr lang="ja-JP" altLang="en-US" sz="3200" dirty="0">
                <a:latin typeface="HGPｺﾞｼｯｸM" panose="020B0600000000000000" pitchFamily="50" charset="-128"/>
                <a:ea typeface="HGPｺﾞｼｯｸM" panose="020B0600000000000000" pitchFamily="50" charset="-128"/>
              </a:rPr>
              <a:t>〇目的に合わせて</a:t>
            </a:r>
            <a:r>
              <a:rPr lang="en-US" altLang="ja-JP" sz="3200" dirty="0">
                <a:latin typeface="HGPｺﾞｼｯｸM" panose="020B0600000000000000" pitchFamily="50" charset="-128"/>
                <a:ea typeface="HGPｺﾞｼｯｸM" panose="020B0600000000000000" pitchFamily="50" charset="-128"/>
              </a:rPr>
              <a:t>2</a:t>
            </a:r>
            <a:r>
              <a:rPr lang="ja-JP" altLang="en-US" sz="3200" dirty="0">
                <a:latin typeface="HGPｺﾞｼｯｸM" panose="020B0600000000000000" pitchFamily="50" charset="-128"/>
                <a:ea typeface="HGPｺﾞｼｯｸM" panose="020B0600000000000000" pitchFamily="50" charset="-128"/>
              </a:rPr>
              <a:t>つのコースから選択できます。</a:t>
            </a:r>
            <a:endParaRPr lang="en-US" altLang="ja-JP" sz="1000" dirty="0">
              <a:latin typeface="HGPｺﾞｼｯｸM" panose="020B0600000000000000" pitchFamily="50" charset="-128"/>
              <a:ea typeface="HGPｺﾞｼｯｸM" panose="020B0600000000000000" pitchFamily="50" charset="-128"/>
            </a:endParaRPr>
          </a:p>
          <a:p>
            <a:pPr algn="l"/>
            <a:r>
              <a:rPr lang="ja-JP" altLang="en-US" dirty="0">
                <a:latin typeface="HGPｺﾞｼｯｸM" panose="020B0600000000000000" pitchFamily="50" charset="-128"/>
                <a:ea typeface="HGPｺﾞｼｯｸM" panose="020B0600000000000000" pitchFamily="50" charset="-128"/>
              </a:rPr>
              <a:t>　　</a:t>
            </a:r>
            <a:endParaRPr lang="ja-JP" altLang="en-US" sz="3200" dirty="0">
              <a:latin typeface="HGPｺﾞｼｯｸM" panose="020B0600000000000000" pitchFamily="50" charset="-128"/>
              <a:ea typeface="HGPｺﾞｼｯｸM" panose="020B0600000000000000" pitchFamily="50" charset="-128"/>
            </a:endParaRPr>
          </a:p>
          <a:p>
            <a:pPr algn="l"/>
            <a:endParaRPr lang="ja-JP" altLang="en-US" sz="3200" dirty="0">
              <a:latin typeface="HGPｺﾞｼｯｸM" panose="020B0600000000000000" pitchFamily="50" charset="-128"/>
              <a:ea typeface="HGPｺﾞｼｯｸM" panose="020B0600000000000000" pitchFamily="50" charset="-128"/>
            </a:endParaRPr>
          </a:p>
        </p:txBody>
      </p:sp>
      <p:sp>
        <p:nvSpPr>
          <p:cNvPr id="3" name="スライド番号プレースホルダー 2">
            <a:extLst>
              <a:ext uri="{FF2B5EF4-FFF2-40B4-BE49-F238E27FC236}">
                <a16:creationId xmlns:a16="http://schemas.microsoft.com/office/drawing/2014/main" id="{00537E36-507E-41B5-A393-6983666D4594}"/>
              </a:ext>
            </a:extLst>
          </p:cNvPr>
          <p:cNvSpPr>
            <a:spLocks noGrp="1"/>
          </p:cNvSpPr>
          <p:nvPr>
            <p:ph type="sldNum" sz="quarter" idx="12"/>
          </p:nvPr>
        </p:nvSpPr>
        <p:spPr>
          <a:xfrm>
            <a:off x="8741043" y="6348685"/>
            <a:ext cx="506145" cy="234262"/>
          </a:xfrm>
        </p:spPr>
        <p:txBody>
          <a:bodyPr/>
          <a:lstStyle/>
          <a:p>
            <a:fld id="{404B8C3E-821F-46CE-913E-DC994660BEC0}" type="slidenum">
              <a:rPr kumimoji="1" lang="ja-JP" altLang="en-US" smtClean="0"/>
              <a:t>41</a:t>
            </a:fld>
            <a:endParaRPr kumimoji="1" lang="ja-JP" altLang="en-US"/>
          </a:p>
        </p:txBody>
      </p:sp>
      <p:sp>
        <p:nvSpPr>
          <p:cNvPr id="9" name="タイトル 1">
            <a:extLst>
              <a:ext uri="{FF2B5EF4-FFF2-40B4-BE49-F238E27FC236}">
                <a16:creationId xmlns:a16="http://schemas.microsoft.com/office/drawing/2014/main" id="{E13BD497-FC86-4938-B7E4-9425B77993B0}"/>
              </a:ext>
            </a:extLst>
          </p:cNvPr>
          <p:cNvSpPr txBox="1">
            <a:spLocks/>
          </p:cNvSpPr>
          <p:nvPr/>
        </p:nvSpPr>
        <p:spPr>
          <a:xfrm>
            <a:off x="420757" y="1087160"/>
            <a:ext cx="4957842" cy="838356"/>
          </a:xfrm>
          <a:prstGeom prst="rect">
            <a:avLst/>
          </a:prstGeom>
        </p:spPr>
        <p:txBody>
          <a:bodyPr vert="horz" lIns="91440" tIns="45720" rIns="91440" bIns="45720" rtlCol="0" anchor="ctr">
            <a:normAutofit fontScale="85000" lnSpcReduction="1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000" dirty="0">
                <a:latin typeface="HGPｺﾞｼｯｸE" panose="020B0900000000000000" pitchFamily="50" charset="-128"/>
                <a:ea typeface="HGPｺﾞｼｯｸE" panose="020B0900000000000000" pitchFamily="50" charset="-128"/>
              </a:rPr>
              <a:t>オレンジ年金共済の特徴</a:t>
            </a:r>
            <a:endParaRPr lang="en-US" altLang="ja-JP" sz="4000" dirty="0">
              <a:latin typeface="HGPｺﾞｼｯｸE" panose="020B0900000000000000" pitchFamily="50" charset="-128"/>
              <a:ea typeface="HGPｺﾞｼｯｸE" panose="020B0900000000000000" pitchFamily="50" charset="-128"/>
            </a:endParaRPr>
          </a:p>
        </p:txBody>
      </p:sp>
      <p:graphicFrame>
        <p:nvGraphicFramePr>
          <p:cNvPr id="8" name="表 7">
            <a:extLst>
              <a:ext uri="{FF2B5EF4-FFF2-40B4-BE49-F238E27FC236}">
                <a16:creationId xmlns:a16="http://schemas.microsoft.com/office/drawing/2014/main" id="{D14D02B4-1689-48EA-8B3B-E4B82D5AF5DF}"/>
              </a:ext>
            </a:extLst>
          </p:cNvPr>
          <p:cNvGraphicFramePr>
            <a:graphicFrameLocks noGrp="1"/>
          </p:cNvGraphicFramePr>
          <p:nvPr>
            <p:extLst>
              <p:ext uri="{D42A27DB-BD31-4B8C-83A1-F6EECF244321}">
                <p14:modId xmlns:p14="http://schemas.microsoft.com/office/powerpoint/2010/main" val="2514729949"/>
              </p:ext>
            </p:extLst>
          </p:nvPr>
        </p:nvGraphicFramePr>
        <p:xfrm>
          <a:off x="560387" y="2500857"/>
          <a:ext cx="8785225" cy="3141819"/>
        </p:xfrm>
        <a:graphic>
          <a:graphicData uri="http://schemas.openxmlformats.org/drawingml/2006/table">
            <a:tbl>
              <a:tblPr/>
              <a:tblGrid>
                <a:gridCol w="1500187">
                  <a:extLst>
                    <a:ext uri="{9D8B030D-6E8A-4147-A177-3AD203B41FA5}">
                      <a16:colId xmlns:a16="http://schemas.microsoft.com/office/drawing/2014/main" val="20000"/>
                    </a:ext>
                  </a:extLst>
                </a:gridCol>
                <a:gridCol w="3641725">
                  <a:extLst>
                    <a:ext uri="{9D8B030D-6E8A-4147-A177-3AD203B41FA5}">
                      <a16:colId xmlns:a16="http://schemas.microsoft.com/office/drawing/2014/main" val="20001"/>
                    </a:ext>
                  </a:extLst>
                </a:gridCol>
                <a:gridCol w="3643313">
                  <a:extLst>
                    <a:ext uri="{9D8B030D-6E8A-4147-A177-3AD203B41FA5}">
                      <a16:colId xmlns:a16="http://schemas.microsoft.com/office/drawing/2014/main" val="20002"/>
                    </a:ext>
                  </a:extLst>
                </a:gridCol>
              </a:tblGrid>
              <a:tr h="449634">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24" marR="621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D4B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ゆうゆう</a:t>
                      </a:r>
                      <a:r>
                        <a:rPr kumimoji="1" lang="ja-JP" altLang="ja-JP" sz="28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コース</a:t>
                      </a:r>
                      <a:endParaRPr kumimoji="1" lang="ja-JP" altLang="ja-JP" sz="2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24" marR="621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D4B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かがやき</a:t>
                      </a:r>
                      <a:r>
                        <a:rPr kumimoji="1" lang="ja-JP" altLang="ja-JP" sz="28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コース</a:t>
                      </a:r>
                      <a:endParaRPr kumimoji="1" lang="ja-JP" altLang="ja-JP" sz="2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24" marR="621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D4B4"/>
                    </a:solidFill>
                  </a:tcPr>
                </a:tc>
                <a:extLst>
                  <a:ext uri="{0D108BD9-81ED-4DB2-BD59-A6C34878D82A}">
                    <a16:rowId xmlns:a16="http://schemas.microsoft.com/office/drawing/2014/main" val="10000"/>
                  </a:ext>
                </a:extLst>
              </a:tr>
              <a:tr h="523132">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ja-JP" altLang="ja-JP" sz="1200" b="1"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加入年齢</a:t>
                      </a:r>
                      <a:endParaRPr kumimoji="1" lang="ja-JP" altLang="ja-JP" sz="12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24" marR="621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D4B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満</a:t>
                      </a:r>
                      <a:r>
                        <a:rPr kumimoji="1" lang="ja-JP" altLang="en-US" sz="1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５０</a:t>
                      </a:r>
                      <a:r>
                        <a:rPr kumimoji="1" lang="ja-JP" altLang="ja-JP" sz="1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歳未満</a:t>
                      </a:r>
                    </a:p>
                  </a:txBody>
                  <a:tcPr marL="62124" marR="621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満</a:t>
                      </a:r>
                      <a:r>
                        <a:rPr kumimoji="1" lang="ja-JP" altLang="en-US" sz="1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６３</a:t>
                      </a:r>
                      <a:r>
                        <a:rPr kumimoji="1" lang="ja-JP" altLang="ja-JP" sz="1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歳</a:t>
                      </a:r>
                      <a:r>
                        <a:rPr kumimoji="1" lang="ja-JP" altLang="en-US" sz="1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未満</a:t>
                      </a:r>
                      <a:endParaRPr kumimoji="1" lang="ja-JP" altLang="ja-JP" sz="1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24" marR="621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3435">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ja-JP" altLang="ja-JP" sz="1200" b="1"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保険料の</a:t>
                      </a:r>
                      <a:endParaRPr kumimoji="1" lang="ja-JP" altLang="ja-JP" sz="12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dist" defTabSz="914400" rtl="0" eaLnBrk="1" fontAlgn="base" latinLnBrk="0" hangingPunct="1">
                        <a:lnSpc>
                          <a:spcPct val="100000"/>
                        </a:lnSpc>
                        <a:spcBef>
                          <a:spcPct val="0"/>
                        </a:spcBef>
                        <a:spcAft>
                          <a:spcPct val="0"/>
                        </a:spcAft>
                        <a:buClrTx/>
                        <a:buSzTx/>
                        <a:buFontTx/>
                        <a:buNone/>
                        <a:tabLst/>
                      </a:pPr>
                      <a:r>
                        <a:rPr kumimoji="1" lang="ja-JP" altLang="ja-JP" sz="1200" b="1"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税法上の取扱い</a:t>
                      </a:r>
                      <a:endParaRPr kumimoji="1" lang="ja-JP" altLang="ja-JP" sz="12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24" marR="621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D4B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800" b="1" i="0" u="none"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個人年金保険料控除の対象</a:t>
                      </a:r>
                    </a:p>
                  </a:txBody>
                  <a:tcPr marL="62124" marR="621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一般の生命保険料控除の対象</a:t>
                      </a:r>
                    </a:p>
                  </a:txBody>
                  <a:tcPr marL="62124" marR="621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27371">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ja-JP" altLang="ja-JP" sz="1200" b="1"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積立金の払出</a:t>
                      </a:r>
                      <a:endParaRPr kumimoji="1" lang="ja-JP" altLang="ja-JP" sz="12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24" marR="621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D4B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800" b="1" i="0" u="none"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払出はできません</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（脱退して</a:t>
                      </a:r>
                      <a:r>
                        <a:rPr kumimoji="1" lang="ja-JP" altLang="en-US" sz="1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全額を</a:t>
                      </a:r>
                      <a:r>
                        <a:rPr kumimoji="1" lang="ja-JP" altLang="ja-JP" sz="1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一時金</a:t>
                      </a:r>
                      <a:r>
                        <a:rPr kumimoji="1" lang="ja-JP" altLang="en-US" sz="1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で</a:t>
                      </a:r>
                      <a:r>
                        <a:rPr kumimoji="1" lang="ja-JP" altLang="ja-JP" sz="1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受取ることはできます）</a:t>
                      </a:r>
                    </a:p>
                  </a:txBody>
                  <a:tcPr marL="62124" marR="621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2000" b="1" i="0" u="none"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積立金を払出すことができます</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（契約は継続します）</a:t>
                      </a:r>
                    </a:p>
                  </a:txBody>
                  <a:tcPr marL="62124" marR="621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18247">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ja-JP" altLang="ja-JP" sz="1200" b="1"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全部中止</a:t>
                      </a:r>
                      <a:endParaRPr kumimoji="1" lang="en-US" altLang="ja-JP" sz="1200" b="1"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dist"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（保険料払込の中断）</a:t>
                      </a:r>
                      <a:endParaRPr kumimoji="1" lang="ja-JP" altLang="ja-JP" sz="12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24" marR="621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D4B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払込を中断することはできません</a:t>
                      </a:r>
                    </a:p>
                  </a:txBody>
                  <a:tcPr marL="62124" marR="621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最長</a:t>
                      </a:r>
                      <a:r>
                        <a:rPr kumimoji="1" lang="en-US" altLang="ja-JP" sz="1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a:t>
                      </a:r>
                      <a:r>
                        <a:rPr kumimoji="1" lang="ja-JP" altLang="ja-JP" sz="1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年間払込を</a:t>
                      </a:r>
                      <a:r>
                        <a:rPr kumimoji="1" lang="ja-JP" altLang="ja-JP" sz="1800" b="1" i="0" u="none"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中断することができます</a:t>
                      </a:r>
                      <a:r>
                        <a:rPr kumimoji="1" lang="ja-JP" altLang="ja-JP" sz="1800" b="0" i="0" u="none" strike="noStrike" cap="none" normalizeH="0" baseline="3000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en-US" altLang="ja-JP" sz="18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50" charset="-128"/>
                          <a:cs typeface="Times New Roman" panose="02020603050405020304" pitchFamily="18" charset="0"/>
                        </a:rPr>
                        <a:t>1</a:t>
                      </a:r>
                      <a:endParaRPr kumimoji="1" lang="ja-JP" altLang="ja-JP" sz="1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24" marR="621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1" name="Rectangle 1">
            <a:extLst>
              <a:ext uri="{FF2B5EF4-FFF2-40B4-BE49-F238E27FC236}">
                <a16:creationId xmlns:a16="http://schemas.microsoft.com/office/drawing/2014/main" id="{C953A0FF-FFF0-485F-B2D3-CBF762D4726D}"/>
              </a:ext>
            </a:extLst>
          </p:cNvPr>
          <p:cNvSpPr>
            <a:spLocks noChangeArrowheads="1"/>
          </p:cNvSpPr>
          <p:nvPr/>
        </p:nvSpPr>
        <p:spPr bwMode="auto">
          <a:xfrm>
            <a:off x="282575" y="5865741"/>
            <a:ext cx="89646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1100" dirty="0">
                <a:latin typeface="ＭＳ ゴシック" panose="020B0609070205080204" pitchFamily="49" charset="-128"/>
                <a:ea typeface="ＭＳ ゴシック" panose="020B0609070205080204" pitchFamily="49" charset="-128"/>
                <a:cs typeface="Times New Roman" panose="02020603050405020304" pitchFamily="18" charset="0"/>
              </a:rPr>
              <a:t>税務の取扱いについては税制改正により、今後変更となることがあります。</a:t>
            </a:r>
            <a:endParaRPr lang="ja-JP" altLang="ja-JP" sz="1100" dirty="0">
              <a:latin typeface="Arial" panose="020B0604020202020204" pitchFamily="34" charset="0"/>
              <a:ea typeface="ＭＳ ゴシック" panose="020B0609070205080204" pitchFamily="49" charset="-128"/>
              <a:cs typeface="Times New Roman" panose="02020603050405020304" pitchFamily="18" charset="0"/>
            </a:endParaRPr>
          </a:p>
          <a:p>
            <a:pPr>
              <a:spcBef>
                <a:spcPct val="0"/>
              </a:spcBef>
              <a:buFontTx/>
              <a:buNone/>
            </a:pPr>
            <a:r>
              <a:rPr lang="ja-JP" altLang="ja-JP" sz="1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1100" dirty="0">
                <a:latin typeface="ＭＳ ゴシック" panose="020B0609070205080204" pitchFamily="49" charset="-128"/>
                <a:ea typeface="ＭＳ ゴシック" panose="020B0609070205080204" pitchFamily="49" charset="-128"/>
                <a:cs typeface="Times New Roman" panose="02020603050405020304" pitchFamily="18" charset="0"/>
              </a:rPr>
              <a:t>1</a:t>
            </a:r>
            <a:r>
              <a:rPr lang="ja-JP" altLang="en-US" sz="1100" dirty="0">
                <a:latin typeface="ＭＳ ゴシック" panose="020B0609070205080204" pitchFamily="49" charset="-128"/>
                <a:ea typeface="ＭＳ ゴシック" panose="020B0609070205080204" pitchFamily="49" charset="-128"/>
                <a:cs typeface="Times New Roman" panose="02020603050405020304" pitchFamily="18" charset="0"/>
              </a:rPr>
              <a:t> かがやきコースは、育児休暇中や休職中など、掛金の払込が困難な場合、加入（積立）期間中に掛金の払込み（積立）を</a:t>
            </a:r>
            <a:r>
              <a:rPr lang="en-US" altLang="ja-JP" sz="11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lang="ja-JP" altLang="en-US" sz="1100" dirty="0">
                <a:latin typeface="ＭＳ ゴシック" panose="020B0609070205080204" pitchFamily="49" charset="-128"/>
                <a:ea typeface="ＭＳ ゴシック" panose="020B0609070205080204" pitchFamily="49" charset="-128"/>
                <a:cs typeface="Times New Roman" panose="02020603050405020304" pitchFamily="18" charset="0"/>
              </a:rPr>
              <a:t>年間</a:t>
            </a:r>
            <a:endParaRPr lang="en-US" altLang="ja-JP" sz="1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spcBef>
                <a:spcPct val="0"/>
              </a:spcBef>
              <a:buFontTx/>
              <a:buNone/>
            </a:pPr>
            <a:r>
              <a:rPr lang="ja-JP" altLang="en-US" sz="1100" dirty="0">
                <a:latin typeface="ＭＳ ゴシック" panose="020B0609070205080204" pitchFamily="49" charset="-128"/>
                <a:ea typeface="ＭＳ ゴシック" panose="020B0609070205080204" pitchFamily="49" charset="-128"/>
                <a:cs typeface="Times New Roman" panose="02020603050405020304" pitchFamily="18" charset="0"/>
              </a:rPr>
              <a:t>　　中断することができます。</a:t>
            </a:r>
          </a:p>
        </p:txBody>
      </p:sp>
      <p:sp>
        <p:nvSpPr>
          <p:cNvPr id="13" name="正方形/長方形 12">
            <a:extLst>
              <a:ext uri="{FF2B5EF4-FFF2-40B4-BE49-F238E27FC236}">
                <a16:creationId xmlns:a16="http://schemas.microsoft.com/office/drawing/2014/main" id="{ACACD7E6-A102-485D-96E8-CFAD5EBF1368}"/>
              </a:ext>
            </a:extLst>
          </p:cNvPr>
          <p:cNvSpPr/>
          <p:nvPr/>
        </p:nvSpPr>
        <p:spPr>
          <a:xfrm>
            <a:off x="420757" y="104880"/>
            <a:ext cx="7252421" cy="5183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a:solidFill>
                  <a:schemeClr val="bg1"/>
                </a:solidFill>
                <a:latin typeface="HGP創英角ｺﾞｼｯｸUB" pitchFamily="50" charset="-128"/>
                <a:ea typeface="HGP創英角ｺﾞｼｯｸUB" pitchFamily="50" charset="-128"/>
              </a:rPr>
              <a:t>　３．フード連合が取り組んでいる共済　　　</a:t>
            </a:r>
            <a:r>
              <a:rPr lang="ja-JP" altLang="en-US" b="1" dirty="0">
                <a:solidFill>
                  <a:schemeClr val="bg1"/>
                </a:solidFill>
              </a:rPr>
              <a:t>　</a:t>
            </a:r>
            <a:endParaRPr lang="ja-JP" altLang="ja-JP" sz="1200" dirty="0"/>
          </a:p>
        </p:txBody>
      </p:sp>
    </p:spTree>
    <p:extLst>
      <p:ext uri="{BB962C8B-B14F-4D97-AF65-F5344CB8AC3E}">
        <p14:creationId xmlns:p14="http://schemas.microsoft.com/office/powerpoint/2010/main" val="348109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E67564-21F6-4117-B32F-916E08BE233E}"/>
              </a:ext>
            </a:extLst>
          </p:cNvPr>
          <p:cNvPicPr>
            <a:picLocks noChangeAspect="1"/>
          </p:cNvPicPr>
          <p:nvPr/>
        </p:nvPicPr>
        <p:blipFill>
          <a:blip r:embed="rId2"/>
          <a:stretch>
            <a:fillRect/>
          </a:stretch>
        </p:blipFill>
        <p:spPr>
          <a:xfrm>
            <a:off x="7867650" y="323789"/>
            <a:ext cx="1423122" cy="411956"/>
          </a:xfrm>
          <a:prstGeom prst="rect">
            <a:avLst/>
          </a:prstGeom>
        </p:spPr>
      </p:pic>
      <p:sp>
        <p:nvSpPr>
          <p:cNvPr id="6" name="正方形/長方形 5">
            <a:extLst>
              <a:ext uri="{FF2B5EF4-FFF2-40B4-BE49-F238E27FC236}">
                <a16:creationId xmlns:a16="http://schemas.microsoft.com/office/drawing/2014/main" id="{7E3DFCBA-DDC9-43C0-84BE-6C62BD59A27F}"/>
              </a:ext>
            </a:extLst>
          </p:cNvPr>
          <p:cNvSpPr/>
          <p:nvPr/>
        </p:nvSpPr>
        <p:spPr>
          <a:xfrm>
            <a:off x="420757" y="74568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10" name="字幕 9">
            <a:extLst>
              <a:ext uri="{FF2B5EF4-FFF2-40B4-BE49-F238E27FC236}">
                <a16:creationId xmlns:a16="http://schemas.microsoft.com/office/drawing/2014/main" id="{05505E42-DF89-4C7B-ADF4-426128287E77}"/>
              </a:ext>
            </a:extLst>
          </p:cNvPr>
          <p:cNvSpPr>
            <a:spLocks noGrp="1"/>
          </p:cNvSpPr>
          <p:nvPr>
            <p:ph type="subTitle" idx="1"/>
          </p:nvPr>
        </p:nvSpPr>
        <p:spPr>
          <a:xfrm>
            <a:off x="615228" y="1846832"/>
            <a:ext cx="9065173" cy="4104517"/>
          </a:xfrm>
        </p:spPr>
        <p:txBody>
          <a:bodyPr>
            <a:noAutofit/>
          </a:bodyPr>
          <a:lstStyle/>
          <a:p>
            <a:pPr algn="l"/>
            <a:endParaRPr lang="en-US" altLang="ja-JP" sz="1000" b="1" dirty="0">
              <a:latin typeface="HGPｺﾞｼｯｸM" panose="020B0600000000000000" pitchFamily="50" charset="-128"/>
              <a:ea typeface="HGPｺﾞｼｯｸM" panose="020B0600000000000000" pitchFamily="50" charset="-128"/>
            </a:endParaRPr>
          </a:p>
          <a:p>
            <a:pPr algn="l"/>
            <a:r>
              <a:rPr lang="ja-JP" altLang="en-US" sz="3200" dirty="0">
                <a:latin typeface="HGPｺﾞｼｯｸM" panose="020B0600000000000000" pitchFamily="50" charset="-128"/>
                <a:ea typeface="HGPｺﾞｼｯｸM" panose="020B0600000000000000" pitchFamily="50" charset="-128"/>
              </a:rPr>
              <a:t>〇かがやきコースであれば、</a:t>
            </a:r>
            <a:r>
              <a:rPr lang="ja-JP" altLang="en-US" sz="3200" b="1" i="1" u="sng" dirty="0">
                <a:solidFill>
                  <a:srgbClr val="FF0000"/>
                </a:solidFill>
                <a:latin typeface="HGPｺﾞｼｯｸM" panose="020B0600000000000000" pitchFamily="50" charset="-128"/>
                <a:ea typeface="HGPｺﾞｼｯｸM" panose="020B0600000000000000" pitchFamily="50" charset="-128"/>
              </a:rPr>
              <a:t>積立金の一部を払い出すことが出来る</a:t>
            </a:r>
            <a:r>
              <a:rPr lang="ja-JP" altLang="en-US" sz="3200" dirty="0">
                <a:latin typeface="HGPｺﾞｼｯｸM" panose="020B0600000000000000" pitchFamily="50" charset="-128"/>
                <a:ea typeface="HGPｺﾞｼｯｸM" panose="020B0600000000000000" pitchFamily="50" charset="-128"/>
              </a:rPr>
              <a:t>ので、老後のための貯蓄をしながら、急な資金が必要な場合に対応できます。</a:t>
            </a:r>
            <a:endParaRPr lang="en-US" altLang="ja-JP" sz="3200" dirty="0">
              <a:latin typeface="HGPｺﾞｼｯｸM" panose="020B0600000000000000" pitchFamily="50" charset="-128"/>
              <a:ea typeface="HGPｺﾞｼｯｸM" panose="020B0600000000000000" pitchFamily="50" charset="-128"/>
            </a:endParaRPr>
          </a:p>
          <a:p>
            <a:pPr algn="l"/>
            <a:endParaRPr lang="en-US" altLang="ja-JP" sz="1000" dirty="0">
              <a:latin typeface="HGPｺﾞｼｯｸM" panose="020B0600000000000000" pitchFamily="50" charset="-128"/>
              <a:ea typeface="HGPｺﾞｼｯｸM" panose="020B0600000000000000" pitchFamily="50" charset="-128"/>
            </a:endParaRPr>
          </a:p>
          <a:p>
            <a:pPr algn="l"/>
            <a:endParaRPr lang="en-US" altLang="ja-JP" sz="1000" dirty="0">
              <a:latin typeface="HGPｺﾞｼｯｸM" panose="020B0600000000000000" pitchFamily="50" charset="-128"/>
              <a:ea typeface="HGPｺﾞｼｯｸM" panose="020B0600000000000000" pitchFamily="50" charset="-128"/>
            </a:endParaRPr>
          </a:p>
          <a:p>
            <a:pPr algn="l"/>
            <a:r>
              <a:rPr lang="ja-JP" altLang="en-US" sz="3200" dirty="0">
                <a:latin typeface="HGPｺﾞｼｯｸM" panose="020B0600000000000000" pitchFamily="50" charset="-128"/>
                <a:ea typeface="HGPｺﾞｼｯｸM" panose="020B0600000000000000" pitchFamily="50" charset="-128"/>
              </a:rPr>
              <a:t>〇</a:t>
            </a:r>
            <a:r>
              <a:rPr lang="ja-JP" altLang="en-US" sz="3200" b="1" i="1" u="sng" dirty="0">
                <a:latin typeface="HGPｺﾞｼｯｸM" panose="020B0600000000000000" pitchFamily="50" charset="-128"/>
                <a:ea typeface="HGPｺﾞｼｯｸM" panose="020B0600000000000000" pitchFamily="50" charset="-128"/>
              </a:rPr>
              <a:t>税負担を軽減</a:t>
            </a:r>
            <a:r>
              <a:rPr lang="ja-JP" altLang="en-US" sz="3200" dirty="0">
                <a:latin typeface="HGPｺﾞｼｯｸM" panose="020B0600000000000000" pitchFamily="50" charset="-128"/>
                <a:ea typeface="HGPｺﾞｼｯｸM" panose="020B0600000000000000" pitchFamily="50" charset="-128"/>
              </a:rPr>
              <a:t>することが出来ます。</a:t>
            </a:r>
            <a:endParaRPr lang="en-US" altLang="ja-JP" sz="3200" dirty="0">
              <a:latin typeface="HGPｺﾞｼｯｸM" panose="020B0600000000000000" pitchFamily="50" charset="-128"/>
              <a:ea typeface="HGPｺﾞｼｯｸM" panose="020B0600000000000000" pitchFamily="50" charset="-128"/>
            </a:endParaRPr>
          </a:p>
          <a:p>
            <a:pPr algn="l"/>
            <a:r>
              <a:rPr lang="ja-JP" altLang="en-US" sz="2800" dirty="0">
                <a:latin typeface="HGPｺﾞｼｯｸM" panose="020B0600000000000000" pitchFamily="50" charset="-128"/>
                <a:ea typeface="HGPｺﾞｼｯｸM" panose="020B0600000000000000" pitchFamily="50" charset="-128"/>
              </a:rPr>
              <a:t>　　●ゆうゆうコースは</a:t>
            </a:r>
            <a:r>
              <a:rPr lang="ja-JP" altLang="en-US" sz="2800" b="1" dirty="0">
                <a:solidFill>
                  <a:srgbClr val="FF0000"/>
                </a:solidFill>
                <a:latin typeface="HGPｺﾞｼｯｸM" panose="020B0600000000000000" pitchFamily="50" charset="-128"/>
                <a:ea typeface="HGPｺﾞｼｯｸM" panose="020B0600000000000000" pitchFamily="50" charset="-128"/>
              </a:rPr>
              <a:t>個人年金保険料控除の対象</a:t>
            </a:r>
            <a:endParaRPr lang="en-US" altLang="ja-JP" sz="2800" b="1" dirty="0">
              <a:solidFill>
                <a:srgbClr val="FF0000"/>
              </a:solidFill>
              <a:latin typeface="HGPｺﾞｼｯｸM" panose="020B0600000000000000" pitchFamily="50" charset="-128"/>
              <a:ea typeface="HGPｺﾞｼｯｸM" panose="020B0600000000000000" pitchFamily="50" charset="-128"/>
            </a:endParaRPr>
          </a:p>
          <a:p>
            <a:pPr algn="l"/>
            <a:r>
              <a:rPr lang="ja-JP" altLang="en-US" sz="2800" dirty="0">
                <a:latin typeface="HGPｺﾞｼｯｸM" panose="020B0600000000000000" pitchFamily="50" charset="-128"/>
                <a:ea typeface="HGPｺﾞｼｯｸM" panose="020B0600000000000000" pitchFamily="50" charset="-128"/>
              </a:rPr>
              <a:t>　　●かがやきコースは一般の生命保険料控除の対象</a:t>
            </a:r>
          </a:p>
          <a:p>
            <a:pPr algn="l"/>
            <a:endParaRPr lang="ja-JP" altLang="en-US" sz="3200" dirty="0">
              <a:latin typeface="HGPｺﾞｼｯｸM" panose="020B0600000000000000" pitchFamily="50" charset="-128"/>
              <a:ea typeface="HGPｺﾞｼｯｸM" panose="020B0600000000000000" pitchFamily="50" charset="-128"/>
            </a:endParaRPr>
          </a:p>
          <a:p>
            <a:pPr algn="l"/>
            <a:endParaRPr lang="ja-JP" altLang="en-US" sz="3200" dirty="0">
              <a:latin typeface="HGPｺﾞｼｯｸM" panose="020B0600000000000000" pitchFamily="50" charset="-128"/>
              <a:ea typeface="HGPｺﾞｼｯｸM" panose="020B0600000000000000" pitchFamily="50" charset="-128"/>
            </a:endParaRPr>
          </a:p>
        </p:txBody>
      </p:sp>
      <p:sp>
        <p:nvSpPr>
          <p:cNvPr id="3" name="スライド番号プレースホルダー 2">
            <a:extLst>
              <a:ext uri="{FF2B5EF4-FFF2-40B4-BE49-F238E27FC236}">
                <a16:creationId xmlns:a16="http://schemas.microsoft.com/office/drawing/2014/main" id="{00537E36-507E-41B5-A393-6983666D4594}"/>
              </a:ext>
            </a:extLst>
          </p:cNvPr>
          <p:cNvSpPr>
            <a:spLocks noGrp="1"/>
          </p:cNvSpPr>
          <p:nvPr>
            <p:ph type="sldNum" sz="quarter" idx="12"/>
          </p:nvPr>
        </p:nvSpPr>
        <p:spPr/>
        <p:txBody>
          <a:bodyPr/>
          <a:lstStyle/>
          <a:p>
            <a:fld id="{404B8C3E-821F-46CE-913E-DC994660BEC0}" type="slidenum">
              <a:rPr kumimoji="1" lang="ja-JP" altLang="en-US" smtClean="0"/>
              <a:t>42</a:t>
            </a:fld>
            <a:endParaRPr kumimoji="1" lang="ja-JP" altLang="en-US"/>
          </a:p>
        </p:txBody>
      </p:sp>
      <p:sp>
        <p:nvSpPr>
          <p:cNvPr id="9" name="タイトル 1">
            <a:extLst>
              <a:ext uri="{FF2B5EF4-FFF2-40B4-BE49-F238E27FC236}">
                <a16:creationId xmlns:a16="http://schemas.microsoft.com/office/drawing/2014/main" id="{E13BD497-FC86-4938-B7E4-9425B77993B0}"/>
              </a:ext>
            </a:extLst>
          </p:cNvPr>
          <p:cNvSpPr txBox="1">
            <a:spLocks/>
          </p:cNvSpPr>
          <p:nvPr/>
        </p:nvSpPr>
        <p:spPr>
          <a:xfrm>
            <a:off x="420757" y="1087160"/>
            <a:ext cx="4957842" cy="838356"/>
          </a:xfrm>
          <a:prstGeom prst="rect">
            <a:avLst/>
          </a:prstGeom>
        </p:spPr>
        <p:txBody>
          <a:bodyPr vert="horz" lIns="91440" tIns="45720" rIns="91440" bIns="45720" rtlCol="0" anchor="ctr">
            <a:normAutofit fontScale="85000" lnSpcReduction="1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000" dirty="0">
                <a:latin typeface="HGPｺﾞｼｯｸE" panose="020B0900000000000000" pitchFamily="50" charset="-128"/>
                <a:ea typeface="HGPｺﾞｼｯｸE" panose="020B0900000000000000" pitchFamily="50" charset="-128"/>
              </a:rPr>
              <a:t>オレンジ年金共済の特徴</a:t>
            </a:r>
            <a:endParaRPr lang="en-US" altLang="ja-JP" sz="4000" dirty="0">
              <a:latin typeface="HGPｺﾞｼｯｸE" panose="020B0900000000000000" pitchFamily="50" charset="-128"/>
              <a:ea typeface="HGPｺﾞｼｯｸE" panose="020B0900000000000000" pitchFamily="50" charset="-128"/>
            </a:endParaRPr>
          </a:p>
        </p:txBody>
      </p:sp>
      <p:sp>
        <p:nvSpPr>
          <p:cNvPr id="8" name="正方形/長方形 7">
            <a:extLst>
              <a:ext uri="{FF2B5EF4-FFF2-40B4-BE49-F238E27FC236}">
                <a16:creationId xmlns:a16="http://schemas.microsoft.com/office/drawing/2014/main" id="{77702489-62FC-46DB-B56F-3F8C65215203}"/>
              </a:ext>
            </a:extLst>
          </p:cNvPr>
          <p:cNvSpPr/>
          <p:nvPr/>
        </p:nvSpPr>
        <p:spPr>
          <a:xfrm>
            <a:off x="420757" y="104880"/>
            <a:ext cx="7252421" cy="5183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a:solidFill>
                  <a:schemeClr val="bg1"/>
                </a:solidFill>
                <a:latin typeface="HGP創英角ｺﾞｼｯｸUB" pitchFamily="50" charset="-128"/>
                <a:ea typeface="HGP創英角ｺﾞｼｯｸUB" pitchFamily="50" charset="-128"/>
              </a:rPr>
              <a:t>　３．フード連合が取り組んでいる共済　　　</a:t>
            </a:r>
            <a:r>
              <a:rPr lang="ja-JP" altLang="en-US" b="1" dirty="0">
                <a:solidFill>
                  <a:schemeClr val="bg1"/>
                </a:solidFill>
              </a:rPr>
              <a:t>　</a:t>
            </a:r>
            <a:endParaRPr lang="ja-JP" altLang="ja-JP" sz="1200" dirty="0"/>
          </a:p>
        </p:txBody>
      </p:sp>
    </p:spTree>
    <p:extLst>
      <p:ext uri="{BB962C8B-B14F-4D97-AF65-F5344CB8AC3E}">
        <p14:creationId xmlns:p14="http://schemas.microsoft.com/office/powerpoint/2010/main" val="201506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anim calcmode="lin" valueType="num">
                                      <p:cBhvr additive="base">
                                        <p:cTn id="13" dur="500" fill="hold"/>
                                        <p:tgtEl>
                                          <p:spTgt spid="10">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
                                            <p:txEl>
                                              <p:pRg st="4" end="4"/>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anim calcmode="lin" valueType="num">
                                      <p:cBhvr additive="base">
                                        <p:cTn id="17" dur="500" fill="hold"/>
                                        <p:tgtEl>
                                          <p:spTgt spid="10">
                                            <p:txEl>
                                              <p:pRg st="5" end="5"/>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0">
                                            <p:txEl>
                                              <p:pRg st="5" end="5"/>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anim calcmode="lin" valueType="num">
                                      <p:cBhvr additive="base">
                                        <p:cTn id="21" dur="500" fill="hold"/>
                                        <p:tgtEl>
                                          <p:spTgt spid="10">
                                            <p:txEl>
                                              <p:pRg st="6" end="6"/>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0">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E67564-21F6-4117-B32F-916E08BE233E}"/>
              </a:ext>
            </a:extLst>
          </p:cNvPr>
          <p:cNvPicPr>
            <a:picLocks noChangeAspect="1"/>
          </p:cNvPicPr>
          <p:nvPr/>
        </p:nvPicPr>
        <p:blipFill>
          <a:blip r:embed="rId2"/>
          <a:stretch>
            <a:fillRect/>
          </a:stretch>
        </p:blipFill>
        <p:spPr>
          <a:xfrm>
            <a:off x="7867650" y="323789"/>
            <a:ext cx="1423122" cy="411956"/>
          </a:xfrm>
          <a:prstGeom prst="rect">
            <a:avLst/>
          </a:prstGeom>
        </p:spPr>
      </p:pic>
      <p:sp>
        <p:nvSpPr>
          <p:cNvPr id="6" name="正方形/長方形 5">
            <a:extLst>
              <a:ext uri="{FF2B5EF4-FFF2-40B4-BE49-F238E27FC236}">
                <a16:creationId xmlns:a16="http://schemas.microsoft.com/office/drawing/2014/main" id="{7E3DFCBA-DDC9-43C0-84BE-6C62BD59A27F}"/>
              </a:ext>
            </a:extLst>
          </p:cNvPr>
          <p:cNvSpPr/>
          <p:nvPr/>
        </p:nvSpPr>
        <p:spPr>
          <a:xfrm>
            <a:off x="420757" y="74568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10" name="字幕 9">
            <a:extLst>
              <a:ext uri="{FF2B5EF4-FFF2-40B4-BE49-F238E27FC236}">
                <a16:creationId xmlns:a16="http://schemas.microsoft.com/office/drawing/2014/main" id="{05505E42-DF89-4C7B-ADF4-426128287E77}"/>
              </a:ext>
            </a:extLst>
          </p:cNvPr>
          <p:cNvSpPr>
            <a:spLocks noGrp="1"/>
          </p:cNvSpPr>
          <p:nvPr>
            <p:ph type="subTitle" idx="1"/>
          </p:nvPr>
        </p:nvSpPr>
        <p:spPr>
          <a:xfrm>
            <a:off x="590844" y="1590136"/>
            <a:ext cx="9065173" cy="1281548"/>
          </a:xfrm>
        </p:spPr>
        <p:txBody>
          <a:bodyPr>
            <a:noAutofit/>
          </a:bodyPr>
          <a:lstStyle/>
          <a:p>
            <a:pPr algn="l"/>
            <a:r>
              <a:rPr lang="ja-JP" altLang="en-US" sz="3200" dirty="0">
                <a:latin typeface="HGPｺﾞｼｯｸM" panose="020B0600000000000000" pitchFamily="50" charset="-128"/>
                <a:ea typeface="HGPｺﾞｼｯｸM" panose="020B0600000000000000" pitchFamily="50" charset="-128"/>
              </a:rPr>
              <a:t>〇</a:t>
            </a:r>
            <a:r>
              <a:rPr lang="ja-JP" altLang="en-US" sz="3200" b="1" dirty="0">
                <a:solidFill>
                  <a:srgbClr val="FF0000"/>
                </a:solidFill>
                <a:latin typeface="HGPｺﾞｼｯｸM" panose="020B0600000000000000" pitchFamily="50" charset="-128"/>
                <a:ea typeface="HGPｺﾞｼｯｸM" panose="020B0600000000000000" pitchFamily="50" charset="-128"/>
              </a:rPr>
              <a:t>予定利率が高い</a:t>
            </a:r>
            <a:endParaRPr lang="en-US" altLang="ja-JP" sz="3200" b="1" dirty="0">
              <a:solidFill>
                <a:srgbClr val="FF0000"/>
              </a:solidFill>
              <a:latin typeface="HGPｺﾞｼｯｸM" panose="020B0600000000000000" pitchFamily="50" charset="-128"/>
              <a:ea typeface="HGPｺﾞｼｯｸM" panose="020B0600000000000000" pitchFamily="50" charset="-128"/>
            </a:endParaRPr>
          </a:p>
          <a:p>
            <a:pPr algn="l"/>
            <a:r>
              <a:rPr lang="ja-JP" altLang="en-US" sz="3200" dirty="0">
                <a:latin typeface="HGPｺﾞｼｯｸM" panose="020B0600000000000000" pitchFamily="50" charset="-128"/>
                <a:ea typeface="HGPｺﾞｼｯｸM" panose="020B0600000000000000" pitchFamily="50" charset="-128"/>
              </a:rPr>
              <a:t>　　　</a:t>
            </a:r>
            <a:r>
              <a:rPr lang="ja-JP" altLang="en-US" sz="4000" b="1" dirty="0">
                <a:latin typeface="HGPｺﾞｼｯｸM" panose="020B0600000000000000" pitchFamily="50" charset="-128"/>
                <a:ea typeface="HGPｺﾞｼｯｸM" panose="020B0600000000000000" pitchFamily="50" charset="-128"/>
              </a:rPr>
              <a:t>１．２５％＋</a:t>
            </a:r>
            <a:r>
              <a:rPr lang="en-US" altLang="ja-JP" sz="4000" b="1" dirty="0">
                <a:latin typeface="HGPｺﾞｼｯｸM" panose="020B0600000000000000" pitchFamily="50" charset="-128"/>
                <a:ea typeface="HGPｺﾞｼｯｸM" panose="020B0600000000000000" pitchFamily="50" charset="-128"/>
              </a:rPr>
              <a:t>α </a:t>
            </a:r>
            <a:r>
              <a:rPr lang="ja-JP" altLang="en-US" sz="4000" u="sng" dirty="0">
                <a:latin typeface="HGPｺﾞｼｯｸM" panose="020B0600000000000000" pitchFamily="50" charset="-128"/>
                <a:ea typeface="HGPｺﾞｼｯｸM" panose="020B0600000000000000" pitchFamily="50" charset="-128"/>
              </a:rPr>
              <a:t>（</a:t>
            </a:r>
            <a:r>
              <a:rPr lang="ja-JP" altLang="en-US" sz="4000" b="1" i="1" u="sng" dirty="0">
                <a:latin typeface="HGPｺﾞｼｯｸM" panose="020B0600000000000000" pitchFamily="50" charset="-128"/>
                <a:ea typeface="HGPｺﾞｼｯｸM" panose="020B0600000000000000" pitchFamily="50" charset="-128"/>
              </a:rPr>
              <a:t>昨年実績は１．４３％）</a:t>
            </a:r>
            <a:endParaRPr lang="en-US" altLang="ja-JP" sz="4000" b="1" i="1" u="sng" dirty="0">
              <a:latin typeface="HGPｺﾞｼｯｸM" panose="020B0600000000000000" pitchFamily="50" charset="-128"/>
              <a:ea typeface="HGPｺﾞｼｯｸM" panose="020B0600000000000000" pitchFamily="50" charset="-128"/>
            </a:endParaRPr>
          </a:p>
          <a:p>
            <a:pPr algn="l"/>
            <a:endParaRPr lang="en-US" altLang="ja-JP" sz="3200" dirty="0">
              <a:latin typeface="HGPｺﾞｼｯｸM" panose="020B0600000000000000" pitchFamily="50" charset="-128"/>
              <a:ea typeface="HGPｺﾞｼｯｸM" panose="020B0600000000000000" pitchFamily="50" charset="-128"/>
            </a:endParaRPr>
          </a:p>
          <a:p>
            <a:pPr algn="l"/>
            <a:r>
              <a:rPr lang="ja-JP" altLang="en-US" sz="3200" dirty="0">
                <a:latin typeface="HGPｺﾞｼｯｸM" panose="020B0600000000000000" pitchFamily="50" charset="-128"/>
                <a:ea typeface="HGPｺﾞｼｯｸM" panose="020B0600000000000000" pitchFamily="50" charset="-128"/>
              </a:rPr>
              <a:t>　　　</a:t>
            </a:r>
          </a:p>
          <a:p>
            <a:pPr algn="l"/>
            <a:endParaRPr lang="ja-JP" altLang="en-US" sz="3200" dirty="0">
              <a:latin typeface="HGPｺﾞｼｯｸM" panose="020B0600000000000000" pitchFamily="50" charset="-128"/>
              <a:ea typeface="HGPｺﾞｼｯｸM" panose="020B0600000000000000" pitchFamily="50" charset="-128"/>
            </a:endParaRPr>
          </a:p>
        </p:txBody>
      </p:sp>
      <p:sp>
        <p:nvSpPr>
          <p:cNvPr id="3" name="スライド番号プレースホルダー 2">
            <a:extLst>
              <a:ext uri="{FF2B5EF4-FFF2-40B4-BE49-F238E27FC236}">
                <a16:creationId xmlns:a16="http://schemas.microsoft.com/office/drawing/2014/main" id="{00537E36-507E-41B5-A393-6983666D4594}"/>
              </a:ext>
            </a:extLst>
          </p:cNvPr>
          <p:cNvSpPr>
            <a:spLocks noGrp="1"/>
          </p:cNvSpPr>
          <p:nvPr>
            <p:ph type="sldNum" sz="quarter" idx="12"/>
          </p:nvPr>
        </p:nvSpPr>
        <p:spPr/>
        <p:txBody>
          <a:bodyPr/>
          <a:lstStyle/>
          <a:p>
            <a:fld id="{404B8C3E-821F-46CE-913E-DC994660BEC0}" type="slidenum">
              <a:rPr kumimoji="1" lang="ja-JP" altLang="en-US" smtClean="0"/>
              <a:t>43</a:t>
            </a:fld>
            <a:endParaRPr kumimoji="1" lang="ja-JP" altLang="en-US"/>
          </a:p>
        </p:txBody>
      </p:sp>
      <p:sp>
        <p:nvSpPr>
          <p:cNvPr id="9" name="タイトル 1">
            <a:extLst>
              <a:ext uri="{FF2B5EF4-FFF2-40B4-BE49-F238E27FC236}">
                <a16:creationId xmlns:a16="http://schemas.microsoft.com/office/drawing/2014/main" id="{E13BD497-FC86-4938-B7E4-9425B77993B0}"/>
              </a:ext>
            </a:extLst>
          </p:cNvPr>
          <p:cNvSpPr txBox="1">
            <a:spLocks/>
          </p:cNvSpPr>
          <p:nvPr/>
        </p:nvSpPr>
        <p:spPr>
          <a:xfrm>
            <a:off x="420757" y="1016315"/>
            <a:ext cx="4957842" cy="573014"/>
          </a:xfrm>
          <a:prstGeom prst="rect">
            <a:avLst/>
          </a:prstGeom>
        </p:spPr>
        <p:txBody>
          <a:bodyPr vert="horz" lIns="91440" tIns="45720" rIns="91440" bIns="45720" rtlCol="0" anchor="ctr">
            <a:normAutofit fontScale="85000" lnSpcReduction="1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000" dirty="0">
                <a:latin typeface="HGPｺﾞｼｯｸE" panose="020B0900000000000000" pitchFamily="50" charset="-128"/>
                <a:ea typeface="HGPｺﾞｼｯｸE" panose="020B0900000000000000" pitchFamily="50" charset="-128"/>
              </a:rPr>
              <a:t>オレンジ年金共済の特徴</a:t>
            </a:r>
            <a:endParaRPr lang="en-US" altLang="ja-JP" sz="4000" dirty="0">
              <a:latin typeface="HGPｺﾞｼｯｸE" panose="020B0900000000000000" pitchFamily="50" charset="-128"/>
              <a:ea typeface="HGPｺﾞｼｯｸE" panose="020B0900000000000000" pitchFamily="50" charset="-128"/>
            </a:endParaRPr>
          </a:p>
        </p:txBody>
      </p:sp>
      <p:sp>
        <p:nvSpPr>
          <p:cNvPr id="8" name="字幕 9">
            <a:extLst>
              <a:ext uri="{FF2B5EF4-FFF2-40B4-BE49-F238E27FC236}">
                <a16:creationId xmlns:a16="http://schemas.microsoft.com/office/drawing/2014/main" id="{EA7834FA-EBC1-451D-B91A-98CB474C35FC}"/>
              </a:ext>
            </a:extLst>
          </p:cNvPr>
          <p:cNvSpPr txBox="1">
            <a:spLocks/>
          </p:cNvSpPr>
          <p:nvPr/>
        </p:nvSpPr>
        <p:spPr>
          <a:xfrm>
            <a:off x="961404" y="2883119"/>
            <a:ext cx="8834389" cy="25165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3200" b="1" dirty="0">
                <a:latin typeface="HGPｺﾞｼｯｸM" panose="020B0600000000000000" pitchFamily="50" charset="-128"/>
                <a:ea typeface="HGPｺﾞｼｯｸM" panose="020B0600000000000000" pitchFamily="50" charset="-128"/>
              </a:rPr>
              <a:t>？・・・１．２５％　って利率が低いんじゃないの？</a:t>
            </a:r>
            <a:endParaRPr lang="en-US" altLang="ja-JP" sz="3200" b="1" dirty="0">
              <a:latin typeface="HGPｺﾞｼｯｸM" panose="020B0600000000000000" pitchFamily="50" charset="-128"/>
              <a:ea typeface="HGPｺﾞｼｯｸM" panose="020B0600000000000000" pitchFamily="50" charset="-128"/>
            </a:endParaRPr>
          </a:p>
          <a:p>
            <a:pPr algn="l"/>
            <a:r>
              <a:rPr lang="ja-JP" altLang="en-US" sz="3200" dirty="0">
                <a:latin typeface="HGPｺﾞｼｯｸM" panose="020B0600000000000000" pitchFamily="50" charset="-128"/>
                <a:ea typeface="HGPｺﾞｼｯｸM" panose="020B0600000000000000" pitchFamily="50" charset="-128"/>
              </a:rPr>
              <a:t>　　</a:t>
            </a:r>
            <a:r>
              <a:rPr lang="en-US" altLang="ja-JP" dirty="0">
                <a:latin typeface="HGPｺﾞｼｯｸM" panose="020B0600000000000000" pitchFamily="50" charset="-128"/>
                <a:ea typeface="HGPｺﾞｼｯｸM" panose="020B0600000000000000" pitchFamily="50" charset="-128"/>
              </a:rPr>
              <a:t>【</a:t>
            </a:r>
            <a:r>
              <a:rPr lang="ja-JP" altLang="en-US" dirty="0">
                <a:latin typeface="HGPｺﾞｼｯｸM" panose="020B0600000000000000" pitchFamily="50" charset="-128"/>
                <a:ea typeface="HGPｺﾞｼｯｸM" panose="020B0600000000000000" pitchFamily="50" charset="-128"/>
              </a:rPr>
              <a:t>参考</a:t>
            </a:r>
            <a:r>
              <a:rPr lang="en-US" altLang="ja-JP" dirty="0">
                <a:latin typeface="HGPｺﾞｼｯｸM" panose="020B0600000000000000" pitchFamily="50" charset="-128"/>
                <a:ea typeface="HGPｺﾞｼｯｸM" panose="020B0600000000000000" pitchFamily="50" charset="-128"/>
              </a:rPr>
              <a:t>】</a:t>
            </a:r>
          </a:p>
          <a:p>
            <a:pPr algn="l"/>
            <a:r>
              <a:rPr lang="ja-JP" altLang="en-US" dirty="0">
                <a:latin typeface="HGPｺﾞｼｯｸM" panose="020B0600000000000000" pitchFamily="50" charset="-128"/>
                <a:ea typeface="HGPｺﾞｼｯｸM" panose="020B0600000000000000" pitchFamily="50" charset="-128"/>
              </a:rPr>
              <a:t>　　　　　</a:t>
            </a:r>
            <a:r>
              <a:rPr lang="ja-JP" altLang="en-US" dirty="0">
                <a:highlight>
                  <a:srgbClr val="FFFF00"/>
                </a:highlight>
                <a:latin typeface="HGPｺﾞｼｯｸM" panose="020B0600000000000000" pitchFamily="50" charset="-128"/>
                <a:ea typeface="HGPｺﾞｼｯｸM" panose="020B0600000000000000" pitchFamily="50" charset="-128"/>
              </a:rPr>
              <a:t>銀行の普通預金金利・・・・・・・・・・約０．０２％ </a:t>
            </a:r>
            <a:r>
              <a:rPr lang="en-US" altLang="ja-JP" dirty="0">
                <a:highlight>
                  <a:srgbClr val="FFFF00"/>
                </a:highlight>
                <a:latin typeface="HGPｺﾞｼｯｸM" panose="020B0600000000000000" pitchFamily="50" charset="-128"/>
                <a:ea typeface="HGPｺﾞｼｯｸM" panose="020B0600000000000000" pitchFamily="50" charset="-128"/>
              </a:rPr>
              <a:t>/</a:t>
            </a:r>
            <a:r>
              <a:rPr lang="ja-JP" altLang="en-US" dirty="0">
                <a:highlight>
                  <a:srgbClr val="FFFF00"/>
                </a:highlight>
                <a:latin typeface="HGPｺﾞｼｯｸM" panose="020B0600000000000000" pitchFamily="50" charset="-128"/>
                <a:ea typeface="HGPｺﾞｼｯｸM" panose="020B0600000000000000" pitchFamily="50" charset="-128"/>
              </a:rPr>
              <a:t>年</a:t>
            </a:r>
            <a:endParaRPr lang="en-US" altLang="ja-JP" dirty="0">
              <a:highlight>
                <a:srgbClr val="FFFF00"/>
              </a:highlight>
              <a:latin typeface="HGPｺﾞｼｯｸM" panose="020B0600000000000000" pitchFamily="50" charset="-128"/>
              <a:ea typeface="HGPｺﾞｼｯｸM" panose="020B0600000000000000" pitchFamily="50" charset="-128"/>
            </a:endParaRPr>
          </a:p>
          <a:p>
            <a:pPr algn="l"/>
            <a:r>
              <a:rPr lang="ja-JP" altLang="en-US" dirty="0">
                <a:latin typeface="HGPｺﾞｼｯｸM" panose="020B0600000000000000" pitchFamily="50" charset="-128"/>
                <a:ea typeface="HGPｺﾞｼｯｸM" panose="020B0600000000000000" pitchFamily="50" charset="-128"/>
              </a:rPr>
              <a:t>　　　　　</a:t>
            </a:r>
            <a:r>
              <a:rPr lang="ja-JP" altLang="en-US" dirty="0">
                <a:highlight>
                  <a:srgbClr val="FFFF00"/>
                </a:highlight>
                <a:latin typeface="HGPｺﾞｼｯｸM" panose="020B0600000000000000" pitchFamily="50" charset="-128"/>
                <a:ea typeface="HGPｺﾞｼｯｸM" panose="020B0600000000000000" pitchFamily="50" charset="-128"/>
              </a:rPr>
              <a:t>銀行の定期（３年）預金金利・・・・・・約０．１５％ </a:t>
            </a:r>
            <a:r>
              <a:rPr lang="en-US" altLang="ja-JP" dirty="0">
                <a:highlight>
                  <a:srgbClr val="FFFF00"/>
                </a:highlight>
                <a:latin typeface="HGPｺﾞｼｯｸM" panose="020B0600000000000000" pitchFamily="50" charset="-128"/>
                <a:ea typeface="HGPｺﾞｼｯｸM" panose="020B0600000000000000" pitchFamily="50" charset="-128"/>
              </a:rPr>
              <a:t>/</a:t>
            </a:r>
            <a:r>
              <a:rPr lang="ja-JP" altLang="en-US" dirty="0">
                <a:highlight>
                  <a:srgbClr val="FFFF00"/>
                </a:highlight>
                <a:latin typeface="HGPｺﾞｼｯｸM" panose="020B0600000000000000" pitchFamily="50" charset="-128"/>
                <a:ea typeface="HGPｺﾞｼｯｸM" panose="020B0600000000000000" pitchFamily="50" charset="-128"/>
              </a:rPr>
              <a:t>年</a:t>
            </a:r>
            <a:endParaRPr lang="en-US" altLang="ja-JP" dirty="0">
              <a:highlight>
                <a:srgbClr val="FFFF00"/>
              </a:highlight>
              <a:latin typeface="HGPｺﾞｼｯｸM" panose="020B0600000000000000" pitchFamily="50" charset="-128"/>
              <a:ea typeface="HGPｺﾞｼｯｸM" panose="020B0600000000000000" pitchFamily="50" charset="-128"/>
            </a:endParaRPr>
          </a:p>
          <a:p>
            <a:pPr algn="l"/>
            <a:r>
              <a:rPr lang="ja-JP" altLang="en-US" dirty="0">
                <a:latin typeface="HGPｺﾞｼｯｸM" panose="020B0600000000000000" pitchFamily="50" charset="-128"/>
                <a:ea typeface="HGPｺﾞｼｯｸM" panose="020B0600000000000000" pitchFamily="50" charset="-128"/>
              </a:rPr>
              <a:t>　　　　　</a:t>
            </a:r>
            <a:r>
              <a:rPr lang="ja-JP" altLang="en-US" dirty="0">
                <a:highlight>
                  <a:srgbClr val="FFFF00"/>
                </a:highlight>
                <a:latin typeface="HGPｺﾞｼｯｸM" panose="020B0600000000000000" pitchFamily="50" charset="-128"/>
                <a:ea typeface="HGPｺﾞｼｯｸM" panose="020B0600000000000000" pitchFamily="50" charset="-128"/>
              </a:rPr>
              <a:t>国債利回り（１０年）・・・・・・・・０．７～０．８％程度</a:t>
            </a:r>
            <a:r>
              <a:rPr lang="en-US" altLang="ja-JP" dirty="0">
                <a:highlight>
                  <a:srgbClr val="FFFF00"/>
                </a:highlight>
                <a:latin typeface="HGPｺﾞｼｯｸM" panose="020B0600000000000000" pitchFamily="50" charset="-128"/>
                <a:ea typeface="HGPｺﾞｼｯｸM" panose="020B0600000000000000" pitchFamily="50" charset="-128"/>
              </a:rPr>
              <a:t>/</a:t>
            </a:r>
            <a:r>
              <a:rPr lang="ja-JP" altLang="en-US" dirty="0">
                <a:highlight>
                  <a:srgbClr val="FFFF00"/>
                </a:highlight>
                <a:latin typeface="HGPｺﾞｼｯｸM" panose="020B0600000000000000" pitchFamily="50" charset="-128"/>
                <a:ea typeface="HGPｺﾞｼｯｸM" panose="020B0600000000000000" pitchFamily="50" charset="-128"/>
              </a:rPr>
              <a:t>年</a:t>
            </a:r>
            <a:endParaRPr lang="ja-JP" altLang="en-US" sz="3200" dirty="0">
              <a:highlight>
                <a:srgbClr val="FFFF00"/>
              </a:highlight>
              <a:latin typeface="HGPｺﾞｼｯｸM" panose="020B0600000000000000" pitchFamily="50" charset="-128"/>
              <a:ea typeface="HGPｺﾞｼｯｸM" panose="020B0600000000000000" pitchFamily="50" charset="-128"/>
            </a:endParaRPr>
          </a:p>
          <a:p>
            <a:pPr algn="l"/>
            <a:endParaRPr lang="ja-JP" altLang="en-US" sz="3200" dirty="0">
              <a:latin typeface="HGPｺﾞｼｯｸM" panose="020B0600000000000000" pitchFamily="50" charset="-128"/>
              <a:ea typeface="HGPｺﾞｼｯｸM" panose="020B0600000000000000" pitchFamily="50" charset="-128"/>
            </a:endParaRPr>
          </a:p>
        </p:txBody>
      </p:sp>
      <p:sp>
        <p:nvSpPr>
          <p:cNvPr id="12" name="正方形/長方形 11">
            <a:extLst>
              <a:ext uri="{FF2B5EF4-FFF2-40B4-BE49-F238E27FC236}">
                <a16:creationId xmlns:a16="http://schemas.microsoft.com/office/drawing/2014/main" id="{CDD36C55-1CBC-4CCB-B0FA-DBBDF2C2F83A}"/>
              </a:ext>
            </a:extLst>
          </p:cNvPr>
          <p:cNvSpPr/>
          <p:nvPr/>
        </p:nvSpPr>
        <p:spPr>
          <a:xfrm>
            <a:off x="420757" y="104880"/>
            <a:ext cx="7252421" cy="5183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a:solidFill>
                  <a:schemeClr val="bg1"/>
                </a:solidFill>
                <a:latin typeface="HGP創英角ｺﾞｼｯｸUB" pitchFamily="50" charset="-128"/>
                <a:ea typeface="HGP創英角ｺﾞｼｯｸUB" pitchFamily="50" charset="-128"/>
              </a:rPr>
              <a:t>　３．フード連合が取り組んでいる共済　　　</a:t>
            </a:r>
            <a:r>
              <a:rPr lang="ja-JP" altLang="en-US" b="1" dirty="0">
                <a:solidFill>
                  <a:schemeClr val="bg1"/>
                </a:solidFill>
              </a:rPr>
              <a:t>　</a:t>
            </a:r>
            <a:endParaRPr lang="ja-JP" altLang="ja-JP" sz="1200" dirty="0"/>
          </a:p>
        </p:txBody>
      </p:sp>
      <p:sp>
        <p:nvSpPr>
          <p:cNvPr id="13" name="テキスト ボックス 11">
            <a:extLst>
              <a:ext uri="{FF2B5EF4-FFF2-40B4-BE49-F238E27FC236}">
                <a16:creationId xmlns:a16="http://schemas.microsoft.com/office/drawing/2014/main" id="{99E44856-DFD9-4C89-9C67-119C9A85A80F}"/>
              </a:ext>
            </a:extLst>
          </p:cNvPr>
          <p:cNvSpPr txBox="1">
            <a:spLocks noChangeArrowheads="1"/>
          </p:cNvSpPr>
          <p:nvPr/>
        </p:nvSpPr>
        <p:spPr bwMode="auto">
          <a:xfrm>
            <a:off x="1038670" y="5395713"/>
            <a:ext cx="41775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00" dirty="0">
                <a:latin typeface="Arial" panose="020B0604020202020204" pitchFamily="34" charset="0"/>
              </a:rPr>
              <a:t>オレンジ年金共済　過去</a:t>
            </a:r>
            <a:r>
              <a:rPr lang="en-US" altLang="ja-JP" sz="1600" dirty="0">
                <a:latin typeface="Arial" panose="020B0604020202020204" pitchFamily="34" charset="0"/>
              </a:rPr>
              <a:t>3</a:t>
            </a:r>
            <a:r>
              <a:rPr lang="ja-JP" altLang="en-US" sz="1600" dirty="0">
                <a:latin typeface="Arial" panose="020B0604020202020204" pitchFamily="34" charset="0"/>
              </a:rPr>
              <a:t>年間の運用利回り</a:t>
            </a:r>
            <a:endParaRPr lang="en-US" altLang="ja-JP" sz="1600" dirty="0">
              <a:latin typeface="Arial" panose="020B0604020202020204" pitchFamily="34" charset="0"/>
            </a:endParaRPr>
          </a:p>
        </p:txBody>
      </p:sp>
      <p:sp>
        <p:nvSpPr>
          <p:cNvPr id="14" name="AutoShape 2">
            <a:extLst>
              <a:ext uri="{FF2B5EF4-FFF2-40B4-BE49-F238E27FC236}">
                <a16:creationId xmlns:a16="http://schemas.microsoft.com/office/drawing/2014/main" id="{C840188D-D10A-4CCF-8609-0BF0906C699E}"/>
              </a:ext>
            </a:extLst>
          </p:cNvPr>
          <p:cNvSpPr>
            <a:spLocks noChangeArrowheads="1"/>
          </p:cNvSpPr>
          <p:nvPr/>
        </p:nvSpPr>
        <p:spPr bwMode="auto">
          <a:xfrm>
            <a:off x="1038670" y="6145370"/>
            <a:ext cx="2233612" cy="328613"/>
          </a:xfrm>
          <a:prstGeom prst="roundRect">
            <a:avLst>
              <a:gd name="adj" fmla="val 0"/>
            </a:avLst>
          </a:prstGeom>
          <a:noFill/>
          <a:ln w="38100">
            <a:solidFill>
              <a:srgbClr val="0070C0"/>
            </a:solidFill>
            <a:round/>
            <a:headEnd/>
            <a:tailEnd/>
          </a:ln>
          <a:extLst>
            <a:ext uri="{909E8E84-426E-40DD-AFC4-6F175D3DCCD1}">
              <a14:hiddenFill xmlns:a14="http://schemas.microsoft.com/office/drawing/2010/main">
                <a:solidFill>
                  <a:srgbClr val="FFFFFF"/>
                </a:solidFill>
              </a14:hiddenFill>
            </a:ext>
          </a:extLst>
        </p:spPr>
        <p:txBody>
          <a:bodyPr lIns="74295" tIns="36000" rIns="74295" bIns="36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latin typeface="Arial" panose="020B0604020202020204" pitchFamily="34" charset="0"/>
              </a:rPr>
              <a:t>年</a:t>
            </a:r>
            <a:r>
              <a:rPr lang="en-US" altLang="ja-JP" sz="2000" b="1" dirty="0">
                <a:latin typeface="Arial" panose="020B0604020202020204" pitchFamily="34" charset="0"/>
              </a:rPr>
              <a:t>1.25</a:t>
            </a:r>
            <a:r>
              <a:rPr lang="ja-JP" altLang="en-US" sz="2000" b="1" dirty="0">
                <a:latin typeface="Arial" panose="020B0604020202020204" pitchFamily="34" charset="0"/>
              </a:rPr>
              <a:t>％</a:t>
            </a:r>
            <a:endParaRPr lang="ja-JP" altLang="ja-JP" sz="2000" b="1" dirty="0">
              <a:latin typeface="Arial" panose="020B0604020202020204" pitchFamily="34" charset="0"/>
            </a:endParaRPr>
          </a:p>
        </p:txBody>
      </p:sp>
      <p:sp>
        <p:nvSpPr>
          <p:cNvPr id="15" name="正方形/長方形 14">
            <a:extLst>
              <a:ext uri="{FF2B5EF4-FFF2-40B4-BE49-F238E27FC236}">
                <a16:creationId xmlns:a16="http://schemas.microsoft.com/office/drawing/2014/main" id="{3B4D9830-ED37-4809-9A74-EC2A91511FD3}"/>
              </a:ext>
            </a:extLst>
          </p:cNvPr>
          <p:cNvSpPr/>
          <p:nvPr/>
        </p:nvSpPr>
        <p:spPr>
          <a:xfrm>
            <a:off x="1038670" y="5778657"/>
            <a:ext cx="2233612" cy="328613"/>
          </a:xfrm>
          <a:prstGeom prst="rect">
            <a:avLst/>
          </a:prstGeom>
          <a:solidFill>
            <a:srgbClr val="0070C0"/>
          </a:solid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000" b="1" dirty="0">
                <a:solidFill>
                  <a:schemeClr val="bg1"/>
                </a:solidFill>
              </a:rPr>
              <a:t>2022</a:t>
            </a:r>
            <a:r>
              <a:rPr lang="ja-JP" altLang="en-US" sz="2000" b="1" dirty="0">
                <a:solidFill>
                  <a:schemeClr val="bg1"/>
                </a:solidFill>
              </a:rPr>
              <a:t>年度</a:t>
            </a:r>
          </a:p>
        </p:txBody>
      </p:sp>
      <p:sp>
        <p:nvSpPr>
          <p:cNvPr id="16" name="AutoShape 2">
            <a:extLst>
              <a:ext uri="{FF2B5EF4-FFF2-40B4-BE49-F238E27FC236}">
                <a16:creationId xmlns:a16="http://schemas.microsoft.com/office/drawing/2014/main" id="{3B302A72-114D-440A-BB70-81A1B59B4DFD}"/>
              </a:ext>
            </a:extLst>
          </p:cNvPr>
          <p:cNvSpPr>
            <a:spLocks noChangeArrowheads="1"/>
          </p:cNvSpPr>
          <p:nvPr/>
        </p:nvSpPr>
        <p:spPr bwMode="auto">
          <a:xfrm>
            <a:off x="3607245" y="6116795"/>
            <a:ext cx="2233612" cy="328613"/>
          </a:xfrm>
          <a:prstGeom prst="roundRect">
            <a:avLst>
              <a:gd name="adj" fmla="val 0"/>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74295" tIns="36000" rIns="74295" bIns="36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a:latin typeface="Arial" panose="020B0604020202020204" pitchFamily="34" charset="0"/>
              </a:rPr>
              <a:t>年</a:t>
            </a:r>
            <a:r>
              <a:rPr lang="en-US" altLang="ja-JP" sz="2000" b="1">
                <a:latin typeface="Arial" panose="020B0604020202020204" pitchFamily="34" charset="0"/>
              </a:rPr>
              <a:t>1.34</a:t>
            </a:r>
            <a:r>
              <a:rPr lang="ja-JP" altLang="en-US" sz="2000" b="1">
                <a:latin typeface="Arial" panose="020B0604020202020204" pitchFamily="34" charset="0"/>
              </a:rPr>
              <a:t>％</a:t>
            </a:r>
            <a:endParaRPr lang="ja-JP" altLang="ja-JP" sz="2000" b="1">
              <a:latin typeface="Arial" panose="020B0604020202020204" pitchFamily="34" charset="0"/>
            </a:endParaRPr>
          </a:p>
        </p:txBody>
      </p:sp>
      <p:sp>
        <p:nvSpPr>
          <p:cNvPr id="17" name="正方形/長方形 16">
            <a:extLst>
              <a:ext uri="{FF2B5EF4-FFF2-40B4-BE49-F238E27FC236}">
                <a16:creationId xmlns:a16="http://schemas.microsoft.com/office/drawing/2014/main" id="{B53A738D-36C2-45B4-BFC2-2FC74CC1CE83}"/>
              </a:ext>
            </a:extLst>
          </p:cNvPr>
          <p:cNvSpPr/>
          <p:nvPr/>
        </p:nvSpPr>
        <p:spPr>
          <a:xfrm>
            <a:off x="3607245" y="5778657"/>
            <a:ext cx="2233612" cy="307573"/>
          </a:xfrm>
          <a:prstGeom prst="rect">
            <a:avLst/>
          </a:prstGeom>
          <a:solidFill>
            <a:srgbClr val="0070C0"/>
          </a:solid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000" b="1" dirty="0">
                <a:solidFill>
                  <a:schemeClr val="bg1"/>
                </a:solidFill>
              </a:rPr>
              <a:t>2021</a:t>
            </a:r>
            <a:r>
              <a:rPr lang="ja-JP" altLang="en-US" sz="2000" b="1" dirty="0">
                <a:solidFill>
                  <a:schemeClr val="bg1"/>
                </a:solidFill>
              </a:rPr>
              <a:t>年度</a:t>
            </a:r>
          </a:p>
        </p:txBody>
      </p:sp>
      <p:sp>
        <p:nvSpPr>
          <p:cNvPr id="18" name="AutoShape 2">
            <a:extLst>
              <a:ext uri="{FF2B5EF4-FFF2-40B4-BE49-F238E27FC236}">
                <a16:creationId xmlns:a16="http://schemas.microsoft.com/office/drawing/2014/main" id="{C3B2285F-C37E-4D93-922E-90973C4EE0AF}"/>
              </a:ext>
            </a:extLst>
          </p:cNvPr>
          <p:cNvSpPr>
            <a:spLocks noChangeArrowheads="1"/>
          </p:cNvSpPr>
          <p:nvPr/>
        </p:nvSpPr>
        <p:spPr bwMode="auto">
          <a:xfrm>
            <a:off x="6125020" y="6145370"/>
            <a:ext cx="2233612" cy="328613"/>
          </a:xfrm>
          <a:prstGeom prst="roundRect">
            <a:avLst>
              <a:gd name="adj" fmla="val 0"/>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74295" tIns="36000" rIns="74295" bIns="36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latin typeface="Arial" panose="020B0604020202020204" pitchFamily="34" charset="0"/>
              </a:rPr>
              <a:t>年</a:t>
            </a:r>
            <a:r>
              <a:rPr lang="en-US" altLang="ja-JP" sz="2000" b="1" dirty="0">
                <a:latin typeface="Arial" panose="020B0604020202020204" pitchFamily="34" charset="0"/>
              </a:rPr>
              <a:t>1.43</a:t>
            </a:r>
            <a:r>
              <a:rPr lang="ja-JP" altLang="en-US" sz="2000" b="1" dirty="0">
                <a:latin typeface="Arial" panose="020B0604020202020204" pitchFamily="34" charset="0"/>
              </a:rPr>
              <a:t>％</a:t>
            </a:r>
            <a:endParaRPr lang="ja-JP" altLang="ja-JP" sz="2000" b="1" dirty="0">
              <a:latin typeface="Arial" panose="020B0604020202020204" pitchFamily="34" charset="0"/>
            </a:endParaRPr>
          </a:p>
        </p:txBody>
      </p:sp>
      <p:sp>
        <p:nvSpPr>
          <p:cNvPr id="19" name="正方形/長方形 18">
            <a:extLst>
              <a:ext uri="{FF2B5EF4-FFF2-40B4-BE49-F238E27FC236}">
                <a16:creationId xmlns:a16="http://schemas.microsoft.com/office/drawing/2014/main" id="{24196105-7D5C-411A-8915-C09BD2CA1287}"/>
              </a:ext>
            </a:extLst>
          </p:cNvPr>
          <p:cNvSpPr/>
          <p:nvPr/>
        </p:nvSpPr>
        <p:spPr>
          <a:xfrm>
            <a:off x="6125020" y="5799698"/>
            <a:ext cx="2233612" cy="307572"/>
          </a:xfrm>
          <a:prstGeom prst="rect">
            <a:avLst/>
          </a:prstGeom>
          <a:solidFill>
            <a:srgbClr val="0070C0"/>
          </a:solid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000" b="1" dirty="0">
                <a:solidFill>
                  <a:schemeClr val="bg1"/>
                </a:solidFill>
              </a:rPr>
              <a:t>2020</a:t>
            </a:r>
            <a:r>
              <a:rPr lang="ja-JP" altLang="en-US" sz="2000" b="1" dirty="0">
                <a:solidFill>
                  <a:schemeClr val="bg1"/>
                </a:solidFill>
              </a:rPr>
              <a:t>年度</a:t>
            </a:r>
          </a:p>
        </p:txBody>
      </p:sp>
    </p:spTree>
    <p:extLst>
      <p:ext uri="{BB962C8B-B14F-4D97-AF65-F5344CB8AC3E}">
        <p14:creationId xmlns:p14="http://schemas.microsoft.com/office/powerpoint/2010/main" val="285172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 calcmode="lin" valueType="num">
                                      <p:cBhvr additive="base">
                                        <p:cTn id="37"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 calcmode="lin" valueType="num">
                                      <p:cBhvr additive="base">
                                        <p:cTn id="43"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mph" presetSubtype="0" repeatCount="5000" fill="hold" nodeType="clickEffect">
                                  <p:stCondLst>
                                    <p:cond delay="0"/>
                                  </p:stCondLst>
                                  <p:childTnLst>
                                    <p:animScale>
                                      <p:cBhvr>
                                        <p:cTn id="48" dur="500" fill="hold"/>
                                        <p:tgtEl>
                                          <p:spTgt spid="10">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1" name="グループ化 23">
            <a:extLst>
              <a:ext uri="{FF2B5EF4-FFF2-40B4-BE49-F238E27FC236}">
                <a16:creationId xmlns:a16="http://schemas.microsoft.com/office/drawing/2014/main" id="{F0CFCFF5-BC2B-4AFD-83E7-EBB89BD1E6C1}"/>
              </a:ext>
            </a:extLst>
          </p:cNvPr>
          <p:cNvGrpSpPr>
            <a:grpSpLocks/>
          </p:cNvGrpSpPr>
          <p:nvPr/>
        </p:nvGrpSpPr>
        <p:grpSpPr bwMode="auto">
          <a:xfrm>
            <a:off x="5689978" y="1402486"/>
            <a:ext cx="3600450" cy="1503281"/>
            <a:chOff x="1331640" y="2420888"/>
            <a:chExt cx="4392488" cy="936104"/>
          </a:xfrm>
        </p:grpSpPr>
        <p:sp>
          <p:nvSpPr>
            <p:cNvPr id="25" name="星 32 24">
              <a:extLst>
                <a:ext uri="{FF2B5EF4-FFF2-40B4-BE49-F238E27FC236}">
                  <a16:creationId xmlns:a16="http://schemas.microsoft.com/office/drawing/2014/main" id="{7C97AB00-8DD1-4817-BDCE-7916096B20FF}"/>
                </a:ext>
              </a:extLst>
            </p:cNvPr>
            <p:cNvSpPr/>
            <p:nvPr/>
          </p:nvSpPr>
          <p:spPr>
            <a:xfrm>
              <a:off x="1331640" y="2420888"/>
              <a:ext cx="4392488" cy="936104"/>
            </a:xfrm>
            <a:prstGeom prst="star32">
              <a:avLst>
                <a:gd name="adj" fmla="val 3208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7194" name="テキスト ボックス 26">
              <a:extLst>
                <a:ext uri="{FF2B5EF4-FFF2-40B4-BE49-F238E27FC236}">
                  <a16:creationId xmlns:a16="http://schemas.microsoft.com/office/drawing/2014/main" id="{BB9D6A53-4BE1-4CE0-A300-B1CF54B51BFD}"/>
                </a:ext>
              </a:extLst>
            </p:cNvPr>
            <p:cNvSpPr txBox="1">
              <a:spLocks noChangeArrowheads="1"/>
            </p:cNvSpPr>
            <p:nvPr/>
          </p:nvSpPr>
          <p:spPr bwMode="auto">
            <a:xfrm>
              <a:off x="1691680" y="2636912"/>
              <a:ext cx="3744416" cy="31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b="1">
                  <a:latin typeface="HGP創英角ｺﾞｼｯｸUB" panose="020B0900000000000000" pitchFamily="50" charset="-128"/>
                  <a:ea typeface="HGP創英角ｺﾞｼｯｸUB" panose="020B0900000000000000" pitchFamily="50" charset="-128"/>
                </a:rPr>
                <a:t> </a:t>
              </a:r>
            </a:p>
          </p:txBody>
        </p:sp>
      </p:grpSp>
      <p:sp>
        <p:nvSpPr>
          <p:cNvPr id="4" name="正方形/長方形 3">
            <a:extLst>
              <a:ext uri="{FF2B5EF4-FFF2-40B4-BE49-F238E27FC236}">
                <a16:creationId xmlns:a16="http://schemas.microsoft.com/office/drawing/2014/main" id="{A121AED8-5F75-4E9A-B14A-5A82F7339C4E}"/>
              </a:ext>
            </a:extLst>
          </p:cNvPr>
          <p:cNvSpPr/>
          <p:nvPr/>
        </p:nvSpPr>
        <p:spPr>
          <a:xfrm>
            <a:off x="397253" y="821654"/>
            <a:ext cx="8893175" cy="549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anchor="ctr"/>
          <a:lstStyle/>
          <a:p>
            <a:pPr>
              <a:defRPr/>
            </a:pPr>
            <a:r>
              <a:rPr lang="ja-JP" altLang="en-US" sz="2200" dirty="0">
                <a:solidFill>
                  <a:schemeClr val="tx1"/>
                </a:solidFill>
                <a:latin typeface="HGP創英角ｺﾞｼｯｸUB" pitchFamily="50" charset="-128"/>
                <a:ea typeface="HGP創英角ｺﾞｼｯｸUB" pitchFamily="50" charset="-128"/>
              </a:rPr>
              <a:t>③単純に１万円づつ４０年間積み上げれば</a:t>
            </a:r>
            <a:endParaRPr lang="ja-JP" altLang="ja-JP" sz="2200" dirty="0">
              <a:solidFill>
                <a:schemeClr val="tx1"/>
              </a:solidFill>
            </a:endParaRPr>
          </a:p>
        </p:txBody>
      </p:sp>
      <p:sp>
        <p:nvSpPr>
          <p:cNvPr id="7173" name="AutoShape 2">
            <a:extLst>
              <a:ext uri="{FF2B5EF4-FFF2-40B4-BE49-F238E27FC236}">
                <a16:creationId xmlns:a16="http://schemas.microsoft.com/office/drawing/2014/main" id="{F2DE13A5-FD41-4823-948F-DA7E21FC68F0}"/>
              </a:ext>
            </a:extLst>
          </p:cNvPr>
          <p:cNvSpPr>
            <a:spLocks noChangeArrowheads="1"/>
          </p:cNvSpPr>
          <p:nvPr/>
        </p:nvSpPr>
        <p:spPr bwMode="auto">
          <a:xfrm>
            <a:off x="3566978" y="1882396"/>
            <a:ext cx="1590676" cy="576262"/>
          </a:xfrm>
          <a:prstGeom prst="roundRect">
            <a:avLst>
              <a:gd name="adj" fmla="val 0"/>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74295" tIns="36000" rIns="74295" bIns="36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400" b="1" dirty="0">
                <a:solidFill>
                  <a:srgbClr val="000000"/>
                </a:solidFill>
                <a:latin typeface="ＭＳ Ｐゴシック" panose="020B0600070205080204" pitchFamily="50" charset="-128"/>
              </a:rPr>
              <a:t>４０年　</a:t>
            </a:r>
            <a:endParaRPr lang="ja-JP" altLang="ja-JP" sz="2400" dirty="0">
              <a:latin typeface="Arial" panose="020B0604020202020204" pitchFamily="34" charset="0"/>
            </a:endParaRPr>
          </a:p>
        </p:txBody>
      </p:sp>
      <p:sp>
        <p:nvSpPr>
          <p:cNvPr id="7174" name="AutoShape 2">
            <a:extLst>
              <a:ext uri="{FF2B5EF4-FFF2-40B4-BE49-F238E27FC236}">
                <a16:creationId xmlns:a16="http://schemas.microsoft.com/office/drawing/2014/main" id="{E6F202FB-686D-4100-8F61-30906721423D}"/>
              </a:ext>
            </a:extLst>
          </p:cNvPr>
          <p:cNvSpPr>
            <a:spLocks noChangeArrowheads="1"/>
          </p:cNvSpPr>
          <p:nvPr/>
        </p:nvSpPr>
        <p:spPr bwMode="auto">
          <a:xfrm>
            <a:off x="441191" y="2088943"/>
            <a:ext cx="2328152" cy="576262"/>
          </a:xfrm>
          <a:prstGeom prst="roundRect">
            <a:avLst>
              <a:gd name="adj" fmla="val 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74295" tIns="36000" rIns="74295" bIns="36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400" b="1" dirty="0">
                <a:solidFill>
                  <a:srgbClr val="000000"/>
                </a:solidFill>
                <a:latin typeface="ＭＳ Ｐゴシック" panose="020B0600070205080204" pitchFamily="50" charset="-128"/>
              </a:rPr>
              <a:t>1</a:t>
            </a:r>
            <a:r>
              <a:rPr lang="ja-JP" altLang="en-US" sz="2400" b="1" dirty="0">
                <a:solidFill>
                  <a:srgbClr val="000000"/>
                </a:solidFill>
                <a:latin typeface="ＭＳ Ｐゴシック" panose="020B0600070205080204" pitchFamily="50" charset="-128"/>
              </a:rPr>
              <a:t>万</a:t>
            </a:r>
            <a:r>
              <a:rPr lang="en-US" altLang="ja-JP" sz="2400" b="1" dirty="0">
                <a:solidFill>
                  <a:srgbClr val="000000"/>
                </a:solidFill>
                <a:latin typeface="ＭＳ Ｐゴシック" panose="020B0600070205080204" pitchFamily="50" charset="-128"/>
              </a:rPr>
              <a:t>×12</a:t>
            </a:r>
            <a:r>
              <a:rPr lang="ja-JP" altLang="en-US" sz="2400" b="1" dirty="0">
                <a:solidFill>
                  <a:srgbClr val="000000"/>
                </a:solidFill>
                <a:latin typeface="ＭＳ Ｐゴシック" panose="020B0600070205080204" pitchFamily="50" charset="-128"/>
              </a:rPr>
              <a:t>ヶ月　　　　　　　　　　　　　　　　　　　　　　　　　　　　　　　　　　　　　　　　　　　　　　　　　　　　　　　　　　　　　　　　　　　　　　　　　　　　　　　　　　　　　　　　　　　　　　　　　　　　　　　　　　　　　　　　　　　　　　　　　　　　　　　　　　　　　　　　　　　　　　　　　　　　　　　　　　</a:t>
            </a:r>
            <a:endParaRPr lang="ja-JP" altLang="ja-JP" sz="2400" dirty="0">
              <a:latin typeface="Arial" panose="020B0604020202020204" pitchFamily="34" charset="0"/>
            </a:endParaRPr>
          </a:p>
        </p:txBody>
      </p:sp>
      <p:sp>
        <p:nvSpPr>
          <p:cNvPr id="21" name="正方形/長方形 20">
            <a:extLst>
              <a:ext uri="{FF2B5EF4-FFF2-40B4-BE49-F238E27FC236}">
                <a16:creationId xmlns:a16="http://schemas.microsoft.com/office/drawing/2014/main" id="{43F07014-8232-4763-B082-4E93E61ED309}"/>
              </a:ext>
            </a:extLst>
          </p:cNvPr>
          <p:cNvSpPr/>
          <p:nvPr/>
        </p:nvSpPr>
        <p:spPr>
          <a:xfrm>
            <a:off x="441192" y="1633957"/>
            <a:ext cx="2328152" cy="429142"/>
          </a:xfrm>
          <a:prstGeom prst="rect">
            <a:avLst/>
          </a:prstGeom>
          <a:solidFill>
            <a:srgbClr val="FF00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bg1"/>
                </a:solidFill>
              </a:rPr>
              <a:t>１２万円</a:t>
            </a:r>
            <a:r>
              <a:rPr lang="en-US" altLang="ja-JP" sz="2400" b="1" dirty="0">
                <a:solidFill>
                  <a:schemeClr val="bg1"/>
                </a:solidFill>
              </a:rPr>
              <a:t>/</a:t>
            </a:r>
            <a:r>
              <a:rPr lang="ja-JP" altLang="en-US" sz="2400" b="1" dirty="0">
                <a:solidFill>
                  <a:schemeClr val="bg1"/>
                </a:solidFill>
              </a:rPr>
              <a:t>年　　　　　　　　　　　　　　　　　　　　　　　　　　　　　　　　　　　　　　　　　　　　　　　　　　　　　　　　　　　　　　　　　　　　　　　　　　　　　　　　　　　　　　　　　　　　　　　　　　　　　　　　　　　　　　　　　　　　　　　　　　　　　　　　　　　　　　　　</a:t>
            </a:r>
            <a:endParaRPr lang="en-US" altLang="ja-JP" sz="2400" b="1" dirty="0">
              <a:solidFill>
                <a:schemeClr val="bg1"/>
              </a:solidFill>
            </a:endParaRPr>
          </a:p>
        </p:txBody>
      </p:sp>
      <p:sp>
        <p:nvSpPr>
          <p:cNvPr id="7179" name="テキスト ボックス 21">
            <a:extLst>
              <a:ext uri="{FF2B5EF4-FFF2-40B4-BE49-F238E27FC236}">
                <a16:creationId xmlns:a16="http://schemas.microsoft.com/office/drawing/2014/main" id="{FFFB87E6-D6A3-4AAD-86B4-AF3C10D78208}"/>
              </a:ext>
            </a:extLst>
          </p:cNvPr>
          <p:cNvSpPr txBox="1">
            <a:spLocks noChangeArrowheads="1"/>
          </p:cNvSpPr>
          <p:nvPr/>
        </p:nvSpPr>
        <p:spPr bwMode="auto">
          <a:xfrm>
            <a:off x="2860247" y="1865552"/>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dirty="0">
                <a:latin typeface="HGP創英角ｺﾞｼｯｸUB" panose="020B0900000000000000" pitchFamily="50" charset="-128"/>
                <a:ea typeface="HGP創英角ｺﾞｼｯｸUB" panose="020B0900000000000000" pitchFamily="50" charset="-128"/>
              </a:rPr>
              <a:t>×</a:t>
            </a:r>
            <a:endParaRPr lang="ja-JP" altLang="en-US" sz="2800" b="1" dirty="0">
              <a:latin typeface="HGP創英角ｺﾞｼｯｸUB" panose="020B0900000000000000" pitchFamily="50" charset="-128"/>
              <a:ea typeface="HGP創英角ｺﾞｼｯｸUB" panose="020B0900000000000000" pitchFamily="50" charset="-128"/>
            </a:endParaRPr>
          </a:p>
        </p:txBody>
      </p:sp>
      <p:sp>
        <p:nvSpPr>
          <p:cNvPr id="7180" name="テキスト ボックス 22">
            <a:extLst>
              <a:ext uri="{FF2B5EF4-FFF2-40B4-BE49-F238E27FC236}">
                <a16:creationId xmlns:a16="http://schemas.microsoft.com/office/drawing/2014/main" id="{DAD7AA3D-A773-46A6-858F-526E310F4E0C}"/>
              </a:ext>
            </a:extLst>
          </p:cNvPr>
          <p:cNvSpPr txBox="1">
            <a:spLocks noChangeArrowheads="1"/>
          </p:cNvSpPr>
          <p:nvPr/>
        </p:nvSpPr>
        <p:spPr bwMode="auto">
          <a:xfrm>
            <a:off x="5350442" y="1898352"/>
            <a:ext cx="6492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800" b="1" dirty="0">
                <a:latin typeface="HGP創英角ｺﾞｼｯｸUB" panose="020B0900000000000000" pitchFamily="50" charset="-128"/>
                <a:ea typeface="HGP創英角ｺﾞｼｯｸUB" panose="020B0900000000000000" pitchFamily="50" charset="-128"/>
              </a:rPr>
              <a:t>＝</a:t>
            </a:r>
          </a:p>
        </p:txBody>
      </p:sp>
      <p:sp>
        <p:nvSpPr>
          <p:cNvPr id="7181" name="正方形/長方形 27">
            <a:extLst>
              <a:ext uri="{FF2B5EF4-FFF2-40B4-BE49-F238E27FC236}">
                <a16:creationId xmlns:a16="http://schemas.microsoft.com/office/drawing/2014/main" id="{7E391DDE-438F-4646-969A-74DC703303B7}"/>
              </a:ext>
            </a:extLst>
          </p:cNvPr>
          <p:cNvSpPr>
            <a:spLocks noChangeArrowheads="1"/>
          </p:cNvSpPr>
          <p:nvPr/>
        </p:nvSpPr>
        <p:spPr bwMode="auto">
          <a:xfrm>
            <a:off x="6845596" y="1951761"/>
            <a:ext cx="16546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400" b="1" dirty="0">
                <a:solidFill>
                  <a:srgbClr val="FF0000"/>
                </a:solidFill>
                <a:latin typeface="HGP創英角ｺﾞｼｯｸUB" panose="020B0900000000000000" pitchFamily="50" charset="-128"/>
                <a:ea typeface="HGP創英角ｺﾞｼｯｸUB" panose="020B0900000000000000" pitchFamily="50" charset="-128"/>
              </a:rPr>
              <a:t>４８０万円</a:t>
            </a:r>
            <a:r>
              <a:rPr lang="ja-JP" altLang="en-US" sz="1800" b="1" dirty="0">
                <a:solidFill>
                  <a:srgbClr val="000000"/>
                </a:solidFill>
                <a:latin typeface="ＭＳ Ｐゴシック" panose="020B0600070205080204" pitchFamily="50" charset="-128"/>
              </a:rPr>
              <a:t>　</a:t>
            </a:r>
            <a:endParaRPr lang="en-US" altLang="ja-JP" sz="1800" b="1" dirty="0">
              <a:solidFill>
                <a:srgbClr val="000000"/>
              </a:solidFill>
              <a:latin typeface="ＭＳ Ｐゴシック" panose="020B0600070205080204" pitchFamily="50" charset="-128"/>
            </a:endParaRPr>
          </a:p>
        </p:txBody>
      </p:sp>
      <p:sp>
        <p:nvSpPr>
          <p:cNvPr id="27" name="正方形/長方形 26">
            <a:extLst>
              <a:ext uri="{FF2B5EF4-FFF2-40B4-BE49-F238E27FC236}">
                <a16:creationId xmlns:a16="http://schemas.microsoft.com/office/drawing/2014/main" id="{B56BAFF8-926C-476D-AD00-C6907B381135}"/>
              </a:ext>
            </a:extLst>
          </p:cNvPr>
          <p:cNvSpPr/>
          <p:nvPr/>
        </p:nvSpPr>
        <p:spPr>
          <a:xfrm>
            <a:off x="381000" y="1"/>
            <a:ext cx="7252421" cy="5761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a:solidFill>
                  <a:schemeClr val="bg1"/>
                </a:solidFill>
                <a:latin typeface="HGP創英角ｺﾞｼｯｸUB" pitchFamily="50" charset="-128"/>
                <a:ea typeface="HGP創英角ｺﾞｼｯｸUB" pitchFamily="50" charset="-128"/>
              </a:rPr>
              <a:t>　４．年金を貯めるにあたって　　　</a:t>
            </a:r>
            <a:r>
              <a:rPr lang="ja-JP" altLang="en-US" b="1" dirty="0">
                <a:solidFill>
                  <a:schemeClr val="bg1"/>
                </a:solidFill>
              </a:rPr>
              <a:t>　</a:t>
            </a:r>
            <a:endParaRPr lang="ja-JP" altLang="ja-JP" sz="1200" dirty="0"/>
          </a:p>
        </p:txBody>
      </p:sp>
      <p:sp>
        <p:nvSpPr>
          <p:cNvPr id="7189" name="テキスト ボックス 41">
            <a:extLst>
              <a:ext uri="{FF2B5EF4-FFF2-40B4-BE49-F238E27FC236}">
                <a16:creationId xmlns:a16="http://schemas.microsoft.com/office/drawing/2014/main" id="{F23259C2-E846-4CEF-97FB-C0A312B5C8AA}"/>
              </a:ext>
            </a:extLst>
          </p:cNvPr>
          <p:cNvSpPr txBox="1">
            <a:spLocks noChangeArrowheads="1"/>
          </p:cNvSpPr>
          <p:nvPr/>
        </p:nvSpPr>
        <p:spPr bwMode="auto">
          <a:xfrm>
            <a:off x="420413" y="2993412"/>
            <a:ext cx="72723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dirty="0">
                <a:latin typeface="HGP創英角ｺﾞｼｯｸUB" panose="020B0900000000000000" pitchFamily="50" charset="-128"/>
                <a:ea typeface="HGP創英角ｺﾞｼｯｸUB" panose="020B0900000000000000" pitchFamily="50" charset="-128"/>
              </a:rPr>
              <a:t>④オレンジ年金にて１万円づつ４０年間積み上げれば</a:t>
            </a:r>
            <a:endParaRPr lang="ja-JP" altLang="ja-JP" sz="2000" dirty="0">
              <a:latin typeface="HGP創英角ｺﾞｼｯｸUB" panose="020B0900000000000000" pitchFamily="50" charset="-128"/>
              <a:ea typeface="HGP創英角ｺﾞｼｯｸUB" panose="020B0900000000000000" pitchFamily="50" charset="-128"/>
            </a:endParaRPr>
          </a:p>
        </p:txBody>
      </p:sp>
      <p:grpSp>
        <p:nvGrpSpPr>
          <p:cNvPr id="30" name="グループ化 23">
            <a:extLst>
              <a:ext uri="{FF2B5EF4-FFF2-40B4-BE49-F238E27FC236}">
                <a16:creationId xmlns:a16="http://schemas.microsoft.com/office/drawing/2014/main" id="{E768B171-0A65-430A-8F03-C4CBDE33F146}"/>
              </a:ext>
            </a:extLst>
          </p:cNvPr>
          <p:cNvGrpSpPr>
            <a:grpSpLocks/>
          </p:cNvGrpSpPr>
          <p:nvPr/>
        </p:nvGrpSpPr>
        <p:grpSpPr bwMode="auto">
          <a:xfrm>
            <a:off x="6508110" y="3471910"/>
            <a:ext cx="3276600" cy="1368425"/>
            <a:chOff x="1331640" y="2420888"/>
            <a:chExt cx="4392488" cy="936104"/>
          </a:xfrm>
        </p:grpSpPr>
        <p:sp>
          <p:nvSpPr>
            <p:cNvPr id="31" name="星 32 24">
              <a:extLst>
                <a:ext uri="{FF2B5EF4-FFF2-40B4-BE49-F238E27FC236}">
                  <a16:creationId xmlns:a16="http://schemas.microsoft.com/office/drawing/2014/main" id="{C32ED2B4-69C9-4791-86E3-558D721449C7}"/>
                </a:ext>
              </a:extLst>
            </p:cNvPr>
            <p:cNvSpPr/>
            <p:nvPr/>
          </p:nvSpPr>
          <p:spPr>
            <a:xfrm>
              <a:off x="1331640" y="2420888"/>
              <a:ext cx="4392488" cy="936104"/>
            </a:xfrm>
            <a:prstGeom prst="star32">
              <a:avLst>
                <a:gd name="adj" fmla="val 3208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2" name="テキスト ボックス 26">
              <a:extLst>
                <a:ext uri="{FF2B5EF4-FFF2-40B4-BE49-F238E27FC236}">
                  <a16:creationId xmlns:a16="http://schemas.microsoft.com/office/drawing/2014/main" id="{15F6FF75-5BE2-4D17-9886-20F6FBD63D24}"/>
                </a:ext>
              </a:extLst>
            </p:cNvPr>
            <p:cNvSpPr txBox="1">
              <a:spLocks noChangeArrowheads="1"/>
            </p:cNvSpPr>
            <p:nvPr/>
          </p:nvSpPr>
          <p:spPr bwMode="auto">
            <a:xfrm>
              <a:off x="1691680" y="2636912"/>
              <a:ext cx="3744416" cy="31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b="1">
                  <a:latin typeface="HGP創英角ｺﾞｼｯｸUB" panose="020B0900000000000000" pitchFamily="50" charset="-128"/>
                  <a:ea typeface="HGP創英角ｺﾞｼｯｸUB" panose="020B0900000000000000" pitchFamily="50" charset="-128"/>
                </a:rPr>
                <a:t> </a:t>
              </a:r>
            </a:p>
          </p:txBody>
        </p:sp>
      </p:grpSp>
      <p:sp>
        <p:nvSpPr>
          <p:cNvPr id="34" name="AutoShape 2">
            <a:extLst>
              <a:ext uri="{FF2B5EF4-FFF2-40B4-BE49-F238E27FC236}">
                <a16:creationId xmlns:a16="http://schemas.microsoft.com/office/drawing/2014/main" id="{8FACE010-18B9-40FF-A7B4-E2416BEA2E8D}"/>
              </a:ext>
            </a:extLst>
          </p:cNvPr>
          <p:cNvSpPr>
            <a:spLocks noChangeArrowheads="1"/>
          </p:cNvSpPr>
          <p:nvPr/>
        </p:nvSpPr>
        <p:spPr bwMode="auto">
          <a:xfrm>
            <a:off x="2959167" y="3850591"/>
            <a:ext cx="986158" cy="576262"/>
          </a:xfrm>
          <a:prstGeom prst="roundRect">
            <a:avLst>
              <a:gd name="adj" fmla="val 0"/>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74295" tIns="36000" rIns="74295" bIns="36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400" b="1" dirty="0">
                <a:solidFill>
                  <a:srgbClr val="000000"/>
                </a:solidFill>
                <a:latin typeface="ＭＳ Ｐゴシック" panose="020B0600070205080204" pitchFamily="50" charset="-128"/>
              </a:rPr>
              <a:t>４０年　</a:t>
            </a:r>
            <a:endParaRPr lang="ja-JP" altLang="ja-JP" sz="2400" dirty="0">
              <a:latin typeface="Arial" panose="020B0604020202020204" pitchFamily="34" charset="0"/>
            </a:endParaRPr>
          </a:p>
        </p:txBody>
      </p:sp>
      <p:sp>
        <p:nvSpPr>
          <p:cNvPr id="36" name="テキスト ボックス 21">
            <a:extLst>
              <a:ext uri="{FF2B5EF4-FFF2-40B4-BE49-F238E27FC236}">
                <a16:creationId xmlns:a16="http://schemas.microsoft.com/office/drawing/2014/main" id="{71F61EC1-B1A7-4973-9CD8-FE929CC3521D}"/>
              </a:ext>
            </a:extLst>
          </p:cNvPr>
          <p:cNvSpPr txBox="1">
            <a:spLocks noChangeArrowheads="1"/>
          </p:cNvSpPr>
          <p:nvPr/>
        </p:nvSpPr>
        <p:spPr bwMode="auto">
          <a:xfrm>
            <a:off x="3872379" y="3850591"/>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800" b="1" dirty="0">
                <a:latin typeface="HGP創英角ｺﾞｼｯｸUB" panose="020B0900000000000000" pitchFamily="50" charset="-128"/>
                <a:ea typeface="HGP創英角ｺﾞｼｯｸUB" panose="020B0900000000000000" pitchFamily="50" charset="-128"/>
              </a:rPr>
              <a:t>＋</a:t>
            </a:r>
          </a:p>
        </p:txBody>
      </p:sp>
      <p:sp>
        <p:nvSpPr>
          <p:cNvPr id="37" name="テキスト ボックス 22">
            <a:extLst>
              <a:ext uri="{FF2B5EF4-FFF2-40B4-BE49-F238E27FC236}">
                <a16:creationId xmlns:a16="http://schemas.microsoft.com/office/drawing/2014/main" id="{D54FAAAC-6CCC-47DE-A6DB-D8DC5434A94A}"/>
              </a:ext>
            </a:extLst>
          </p:cNvPr>
          <p:cNvSpPr txBox="1">
            <a:spLocks noChangeArrowheads="1"/>
          </p:cNvSpPr>
          <p:nvPr/>
        </p:nvSpPr>
        <p:spPr bwMode="auto">
          <a:xfrm>
            <a:off x="6094032" y="3860797"/>
            <a:ext cx="6492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800" b="1" dirty="0">
                <a:latin typeface="HGP創英角ｺﾞｼｯｸUB" panose="020B0900000000000000" pitchFamily="50" charset="-128"/>
                <a:ea typeface="HGP創英角ｺﾞｼｯｸUB" panose="020B0900000000000000" pitchFamily="50" charset="-128"/>
              </a:rPr>
              <a:t>＝</a:t>
            </a:r>
          </a:p>
        </p:txBody>
      </p:sp>
      <p:sp>
        <p:nvSpPr>
          <p:cNvPr id="38" name="正方形/長方形 27">
            <a:extLst>
              <a:ext uri="{FF2B5EF4-FFF2-40B4-BE49-F238E27FC236}">
                <a16:creationId xmlns:a16="http://schemas.microsoft.com/office/drawing/2014/main" id="{F67699F5-5190-4545-8A42-37D3424E5AF2}"/>
              </a:ext>
            </a:extLst>
          </p:cNvPr>
          <p:cNvSpPr>
            <a:spLocks noChangeArrowheads="1"/>
          </p:cNvSpPr>
          <p:nvPr/>
        </p:nvSpPr>
        <p:spPr bwMode="auto">
          <a:xfrm>
            <a:off x="7284777" y="3879104"/>
            <a:ext cx="196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400" b="1" dirty="0">
                <a:solidFill>
                  <a:srgbClr val="FF0000"/>
                </a:solidFill>
                <a:latin typeface="HGP創英角ｺﾞｼｯｸUB" panose="020B0900000000000000" pitchFamily="50" charset="-128"/>
                <a:ea typeface="HGP創英角ｺﾞｼｯｸUB" panose="020B0900000000000000" pitchFamily="50" charset="-128"/>
              </a:rPr>
              <a:t>約５８０万円</a:t>
            </a:r>
            <a:r>
              <a:rPr lang="ja-JP" altLang="en-US" sz="1800" b="1" dirty="0">
                <a:solidFill>
                  <a:srgbClr val="000000"/>
                </a:solidFill>
                <a:latin typeface="ＭＳ Ｐゴシック" panose="020B0600070205080204" pitchFamily="50" charset="-128"/>
              </a:rPr>
              <a:t>　</a:t>
            </a:r>
            <a:endParaRPr lang="en-US" altLang="ja-JP" sz="1800" b="1" dirty="0">
              <a:solidFill>
                <a:srgbClr val="000000"/>
              </a:solidFill>
              <a:latin typeface="ＭＳ Ｐゴシック" panose="020B0600070205080204" pitchFamily="50" charset="-128"/>
            </a:endParaRPr>
          </a:p>
        </p:txBody>
      </p:sp>
      <p:pic>
        <p:nvPicPr>
          <p:cNvPr id="46" name="図 45">
            <a:extLst>
              <a:ext uri="{FF2B5EF4-FFF2-40B4-BE49-F238E27FC236}">
                <a16:creationId xmlns:a16="http://schemas.microsoft.com/office/drawing/2014/main" id="{D5C97C10-5828-413A-946E-8D991D4362DB}"/>
              </a:ext>
            </a:extLst>
          </p:cNvPr>
          <p:cNvPicPr>
            <a:picLocks noChangeAspect="1"/>
          </p:cNvPicPr>
          <p:nvPr/>
        </p:nvPicPr>
        <p:blipFill>
          <a:blip r:embed="rId3"/>
          <a:stretch>
            <a:fillRect/>
          </a:stretch>
        </p:blipFill>
        <p:spPr>
          <a:xfrm>
            <a:off x="7867306" y="193717"/>
            <a:ext cx="1423122" cy="411956"/>
          </a:xfrm>
          <a:prstGeom prst="rect">
            <a:avLst/>
          </a:prstGeom>
        </p:spPr>
      </p:pic>
      <p:sp>
        <p:nvSpPr>
          <p:cNvPr id="47" name="正方形/長方形 46">
            <a:extLst>
              <a:ext uri="{FF2B5EF4-FFF2-40B4-BE49-F238E27FC236}">
                <a16:creationId xmlns:a16="http://schemas.microsoft.com/office/drawing/2014/main" id="{FC7E0705-BAF9-4D57-9C8A-A80AD80560E9}"/>
              </a:ext>
            </a:extLst>
          </p:cNvPr>
          <p:cNvSpPr/>
          <p:nvPr/>
        </p:nvSpPr>
        <p:spPr>
          <a:xfrm>
            <a:off x="420413" y="615612"/>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28" name="AutoShape 2">
            <a:extLst>
              <a:ext uri="{FF2B5EF4-FFF2-40B4-BE49-F238E27FC236}">
                <a16:creationId xmlns:a16="http://schemas.microsoft.com/office/drawing/2014/main" id="{102B50BC-AF11-4890-956C-55150831F69C}"/>
              </a:ext>
            </a:extLst>
          </p:cNvPr>
          <p:cNvSpPr>
            <a:spLocks noChangeArrowheads="1"/>
          </p:cNvSpPr>
          <p:nvPr/>
        </p:nvSpPr>
        <p:spPr bwMode="auto">
          <a:xfrm>
            <a:off x="441191" y="4105290"/>
            <a:ext cx="2084214" cy="576262"/>
          </a:xfrm>
          <a:prstGeom prst="roundRect">
            <a:avLst>
              <a:gd name="adj" fmla="val 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74295" tIns="36000" rIns="74295" bIns="36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200" b="1" dirty="0">
                <a:solidFill>
                  <a:srgbClr val="000000"/>
                </a:solidFill>
                <a:latin typeface="ＭＳ Ｐゴシック" panose="020B0600070205080204" pitchFamily="50" charset="-128"/>
              </a:rPr>
              <a:t>１万</a:t>
            </a:r>
            <a:r>
              <a:rPr lang="en-US" altLang="ja-JP" sz="2200" b="1" dirty="0">
                <a:solidFill>
                  <a:srgbClr val="000000"/>
                </a:solidFill>
                <a:latin typeface="ＭＳ Ｐゴシック" panose="020B0600070205080204" pitchFamily="50" charset="-128"/>
              </a:rPr>
              <a:t>/</a:t>
            </a:r>
            <a:r>
              <a:rPr lang="ja-JP" altLang="en-US" sz="2200" b="1" dirty="0">
                <a:solidFill>
                  <a:srgbClr val="000000"/>
                </a:solidFill>
                <a:latin typeface="ＭＳ Ｐゴシック" panose="020B0600070205080204" pitchFamily="50" charset="-128"/>
              </a:rPr>
              <a:t>月</a:t>
            </a:r>
          </a:p>
        </p:txBody>
      </p:sp>
      <p:sp>
        <p:nvSpPr>
          <p:cNvPr id="29" name="正方形/長方形 28">
            <a:extLst>
              <a:ext uri="{FF2B5EF4-FFF2-40B4-BE49-F238E27FC236}">
                <a16:creationId xmlns:a16="http://schemas.microsoft.com/office/drawing/2014/main" id="{2B68588E-5D42-4F53-95D4-CEDA4B4170A9}"/>
              </a:ext>
            </a:extLst>
          </p:cNvPr>
          <p:cNvSpPr/>
          <p:nvPr/>
        </p:nvSpPr>
        <p:spPr>
          <a:xfrm>
            <a:off x="441191" y="3658687"/>
            <a:ext cx="2084215" cy="429142"/>
          </a:xfrm>
          <a:prstGeom prst="rect">
            <a:avLst/>
          </a:prstGeom>
          <a:solidFill>
            <a:srgbClr val="FF00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bg1"/>
                </a:solidFill>
              </a:rPr>
              <a:t>１２万円</a:t>
            </a:r>
            <a:r>
              <a:rPr lang="en-US" altLang="ja-JP" sz="2400" b="1" dirty="0">
                <a:solidFill>
                  <a:schemeClr val="bg1"/>
                </a:solidFill>
              </a:rPr>
              <a:t>/</a:t>
            </a:r>
            <a:r>
              <a:rPr lang="ja-JP" altLang="en-US" sz="2400" b="1" dirty="0">
                <a:solidFill>
                  <a:schemeClr val="bg1"/>
                </a:solidFill>
              </a:rPr>
              <a:t>年　</a:t>
            </a:r>
          </a:p>
        </p:txBody>
      </p:sp>
      <p:sp>
        <p:nvSpPr>
          <p:cNvPr id="35" name="テキスト ボックス 21">
            <a:extLst>
              <a:ext uri="{FF2B5EF4-FFF2-40B4-BE49-F238E27FC236}">
                <a16:creationId xmlns:a16="http://schemas.microsoft.com/office/drawing/2014/main" id="{53B8507A-8C7E-4C7D-9744-064B35C9A07F}"/>
              </a:ext>
            </a:extLst>
          </p:cNvPr>
          <p:cNvSpPr txBox="1">
            <a:spLocks noChangeArrowheads="1"/>
          </p:cNvSpPr>
          <p:nvPr/>
        </p:nvSpPr>
        <p:spPr bwMode="auto">
          <a:xfrm>
            <a:off x="2444839" y="3859864"/>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dirty="0">
                <a:latin typeface="HGP創英角ｺﾞｼｯｸUB" panose="020B0900000000000000" pitchFamily="50" charset="-128"/>
                <a:ea typeface="HGP創英角ｺﾞｼｯｸUB" panose="020B0900000000000000" pitchFamily="50" charset="-128"/>
              </a:rPr>
              <a:t>×</a:t>
            </a:r>
            <a:endParaRPr lang="ja-JP" altLang="en-US" sz="2800" b="1" dirty="0">
              <a:latin typeface="HGP創英角ｺﾞｼｯｸUB" panose="020B0900000000000000" pitchFamily="50" charset="-128"/>
              <a:ea typeface="HGP創英角ｺﾞｼｯｸUB" panose="020B0900000000000000" pitchFamily="50" charset="-128"/>
            </a:endParaRPr>
          </a:p>
        </p:txBody>
      </p:sp>
      <p:sp>
        <p:nvSpPr>
          <p:cNvPr id="40" name="AutoShape 2">
            <a:extLst>
              <a:ext uri="{FF2B5EF4-FFF2-40B4-BE49-F238E27FC236}">
                <a16:creationId xmlns:a16="http://schemas.microsoft.com/office/drawing/2014/main" id="{B7FE1667-8E9C-43EB-BBB0-231D06142924}"/>
              </a:ext>
            </a:extLst>
          </p:cNvPr>
          <p:cNvSpPr>
            <a:spLocks noChangeArrowheads="1"/>
          </p:cNvSpPr>
          <p:nvPr/>
        </p:nvSpPr>
        <p:spPr bwMode="auto">
          <a:xfrm>
            <a:off x="4379086" y="4111136"/>
            <a:ext cx="1707671" cy="576262"/>
          </a:xfrm>
          <a:prstGeom prst="roundRect">
            <a:avLst>
              <a:gd name="adj" fmla="val 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74295" tIns="36000" rIns="74295" bIns="36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400" b="1" dirty="0">
                <a:solidFill>
                  <a:srgbClr val="000000"/>
                </a:solidFill>
                <a:latin typeface="ＭＳ Ｐゴシック" panose="020B0600070205080204" pitchFamily="50" charset="-128"/>
              </a:rPr>
              <a:t>約１００万円　</a:t>
            </a:r>
            <a:endParaRPr lang="ja-JP" altLang="ja-JP" sz="2400" dirty="0">
              <a:latin typeface="Arial" panose="020B0604020202020204" pitchFamily="34" charset="0"/>
            </a:endParaRPr>
          </a:p>
        </p:txBody>
      </p:sp>
      <p:sp>
        <p:nvSpPr>
          <p:cNvPr id="41" name="正方形/長方形 40">
            <a:extLst>
              <a:ext uri="{FF2B5EF4-FFF2-40B4-BE49-F238E27FC236}">
                <a16:creationId xmlns:a16="http://schemas.microsoft.com/office/drawing/2014/main" id="{EDE0F4E9-221F-4F93-9835-02E9CF34B9A2}"/>
              </a:ext>
            </a:extLst>
          </p:cNvPr>
          <p:cNvSpPr/>
          <p:nvPr/>
        </p:nvSpPr>
        <p:spPr>
          <a:xfrm>
            <a:off x="4379087" y="3664533"/>
            <a:ext cx="1707672" cy="429142"/>
          </a:xfrm>
          <a:prstGeom prst="rect">
            <a:avLst/>
          </a:prstGeom>
          <a:solidFill>
            <a:srgbClr val="FF00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bg1"/>
                </a:solidFill>
              </a:rPr>
              <a:t>利息</a:t>
            </a:r>
            <a:endParaRPr lang="en-US" altLang="ja-JP" sz="2400" b="1" dirty="0">
              <a:solidFill>
                <a:schemeClr val="bg1"/>
              </a:solidFill>
            </a:endParaRPr>
          </a:p>
        </p:txBody>
      </p:sp>
      <p:sp>
        <p:nvSpPr>
          <p:cNvPr id="2" name="爆発: 8 pt 1">
            <a:extLst>
              <a:ext uri="{FF2B5EF4-FFF2-40B4-BE49-F238E27FC236}">
                <a16:creationId xmlns:a16="http://schemas.microsoft.com/office/drawing/2014/main" id="{2034939E-38A6-42D7-99C2-0EBC1DA0DD31}"/>
              </a:ext>
            </a:extLst>
          </p:cNvPr>
          <p:cNvSpPr/>
          <p:nvPr/>
        </p:nvSpPr>
        <p:spPr>
          <a:xfrm>
            <a:off x="381001" y="4778122"/>
            <a:ext cx="9188850" cy="2027070"/>
          </a:xfrm>
          <a:prstGeom prst="irregularSeal1">
            <a:avLst/>
          </a:prstGeom>
          <a:solidFill>
            <a:srgbClr val="F8CC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3">
            <a:extLst>
              <a:ext uri="{FF2B5EF4-FFF2-40B4-BE49-F238E27FC236}">
                <a16:creationId xmlns:a16="http://schemas.microsoft.com/office/drawing/2014/main" id="{4D91FA80-E948-468E-9BB2-91E922542BDE}"/>
              </a:ext>
            </a:extLst>
          </p:cNvPr>
          <p:cNvSpPr txBox="1">
            <a:spLocks noChangeArrowheads="1"/>
          </p:cNvSpPr>
          <p:nvPr/>
        </p:nvSpPr>
        <p:spPr bwMode="auto">
          <a:xfrm>
            <a:off x="1700444" y="5235373"/>
            <a:ext cx="729999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5400" b="1" dirty="0">
                <a:solidFill>
                  <a:srgbClr val="FF0000"/>
                </a:solidFill>
                <a:latin typeface="HGP創英角ｺﾞｼｯｸUB" panose="020B0900000000000000" pitchFamily="50" charset="-128"/>
                <a:ea typeface="HGP創英角ｺﾞｼｯｸUB" panose="020B0900000000000000" pitchFamily="50" charset="-128"/>
              </a:rPr>
              <a:t>差額は約１００万円！！</a:t>
            </a:r>
            <a:endParaRPr lang="en-US" altLang="ja-JP" sz="5400" b="1" dirty="0">
              <a:solidFill>
                <a:srgbClr val="FF000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07275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barn(inVertical)">
                                      <p:cBhvr>
                                        <p:cTn id="7" dur="500"/>
                                        <p:tgtEl>
                                          <p:spTgt spid="717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179"/>
                                        </p:tgtEl>
                                        <p:attrNameLst>
                                          <p:attrName>style.visibility</p:attrName>
                                        </p:attrNameLst>
                                      </p:cBhvr>
                                      <p:to>
                                        <p:strVal val="visible"/>
                                      </p:to>
                                    </p:set>
                                    <p:animEffect transition="in" filter="barn(inVertical)">
                                      <p:cBhvr>
                                        <p:cTn id="15" dur="500"/>
                                        <p:tgtEl>
                                          <p:spTgt spid="717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173"/>
                                        </p:tgtEl>
                                        <p:attrNameLst>
                                          <p:attrName>style.visibility</p:attrName>
                                        </p:attrNameLst>
                                      </p:cBhvr>
                                      <p:to>
                                        <p:strVal val="visible"/>
                                      </p:to>
                                    </p:set>
                                    <p:animEffect transition="in" filter="barn(inVertical)">
                                      <p:cBhvr>
                                        <p:cTn id="20" dur="500"/>
                                        <p:tgtEl>
                                          <p:spTgt spid="717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180"/>
                                        </p:tgtEl>
                                        <p:attrNameLst>
                                          <p:attrName>style.visibility</p:attrName>
                                        </p:attrNameLst>
                                      </p:cBhvr>
                                      <p:to>
                                        <p:strVal val="visible"/>
                                      </p:to>
                                    </p:set>
                                    <p:anim calcmode="lin" valueType="num">
                                      <p:cBhvr additive="base">
                                        <p:cTn id="25" dur="500" fill="hold"/>
                                        <p:tgtEl>
                                          <p:spTgt spid="7180"/>
                                        </p:tgtEl>
                                        <p:attrNameLst>
                                          <p:attrName>ppt_x</p:attrName>
                                        </p:attrNameLst>
                                      </p:cBhvr>
                                      <p:tavLst>
                                        <p:tav tm="0">
                                          <p:val>
                                            <p:strVal val="1+#ppt_w/2"/>
                                          </p:val>
                                        </p:tav>
                                        <p:tav tm="100000">
                                          <p:val>
                                            <p:strVal val="#ppt_x"/>
                                          </p:val>
                                        </p:tav>
                                      </p:tavLst>
                                    </p:anim>
                                    <p:anim calcmode="lin" valueType="num">
                                      <p:cBhvr additive="base">
                                        <p:cTn id="26" dur="500" fill="hold"/>
                                        <p:tgtEl>
                                          <p:spTgt spid="7180"/>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7171"/>
                                        </p:tgtEl>
                                        <p:attrNameLst>
                                          <p:attrName>style.visibility</p:attrName>
                                        </p:attrNameLst>
                                      </p:cBhvr>
                                      <p:to>
                                        <p:strVal val="visible"/>
                                      </p:to>
                                    </p:set>
                                    <p:anim calcmode="lin" valueType="num">
                                      <p:cBhvr additive="base">
                                        <p:cTn id="29" dur="500" fill="hold"/>
                                        <p:tgtEl>
                                          <p:spTgt spid="7171"/>
                                        </p:tgtEl>
                                        <p:attrNameLst>
                                          <p:attrName>ppt_x</p:attrName>
                                        </p:attrNameLst>
                                      </p:cBhvr>
                                      <p:tavLst>
                                        <p:tav tm="0">
                                          <p:val>
                                            <p:strVal val="1+#ppt_w/2"/>
                                          </p:val>
                                        </p:tav>
                                        <p:tav tm="100000">
                                          <p:val>
                                            <p:strVal val="#ppt_x"/>
                                          </p:val>
                                        </p:tav>
                                      </p:tavLst>
                                    </p:anim>
                                    <p:anim calcmode="lin" valueType="num">
                                      <p:cBhvr additive="base">
                                        <p:cTn id="30" dur="500" fill="hold"/>
                                        <p:tgtEl>
                                          <p:spTgt spid="7171"/>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7181"/>
                                        </p:tgtEl>
                                        <p:attrNameLst>
                                          <p:attrName>style.visibility</p:attrName>
                                        </p:attrNameLst>
                                      </p:cBhvr>
                                      <p:to>
                                        <p:strVal val="visible"/>
                                      </p:to>
                                    </p:set>
                                    <p:anim calcmode="lin" valueType="num">
                                      <p:cBhvr additive="base">
                                        <p:cTn id="33" dur="500" fill="hold"/>
                                        <p:tgtEl>
                                          <p:spTgt spid="7181"/>
                                        </p:tgtEl>
                                        <p:attrNameLst>
                                          <p:attrName>ppt_x</p:attrName>
                                        </p:attrNameLst>
                                      </p:cBhvr>
                                      <p:tavLst>
                                        <p:tav tm="0">
                                          <p:val>
                                            <p:strVal val="1+#ppt_w/2"/>
                                          </p:val>
                                        </p:tav>
                                        <p:tav tm="100000">
                                          <p:val>
                                            <p:strVal val="#ppt_x"/>
                                          </p:val>
                                        </p:tav>
                                      </p:tavLst>
                                    </p:anim>
                                    <p:anim calcmode="lin" valueType="num">
                                      <p:cBhvr additive="base">
                                        <p:cTn id="34" dur="500" fill="hold"/>
                                        <p:tgtEl>
                                          <p:spTgt spid="7181"/>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189"/>
                                        </p:tgtEl>
                                        <p:attrNameLst>
                                          <p:attrName>style.visibility</p:attrName>
                                        </p:attrNameLst>
                                      </p:cBhvr>
                                      <p:to>
                                        <p:strVal val="visible"/>
                                      </p:to>
                                    </p:set>
                                    <p:anim calcmode="lin" valueType="num">
                                      <p:cBhvr additive="base">
                                        <p:cTn id="39" dur="500" fill="hold"/>
                                        <p:tgtEl>
                                          <p:spTgt spid="7189"/>
                                        </p:tgtEl>
                                        <p:attrNameLst>
                                          <p:attrName>ppt_x</p:attrName>
                                        </p:attrNameLst>
                                      </p:cBhvr>
                                      <p:tavLst>
                                        <p:tav tm="0">
                                          <p:val>
                                            <p:strVal val="#ppt_x"/>
                                          </p:val>
                                        </p:tav>
                                        <p:tav tm="100000">
                                          <p:val>
                                            <p:strVal val="#ppt_x"/>
                                          </p:val>
                                        </p:tav>
                                      </p:tavLst>
                                    </p:anim>
                                    <p:anim calcmode="lin" valueType="num">
                                      <p:cBhvr additive="base">
                                        <p:cTn id="40" dur="500" fill="hold"/>
                                        <p:tgtEl>
                                          <p:spTgt spid="718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barn(inVertical)">
                                      <p:cBhvr>
                                        <p:cTn id="45" dur="500"/>
                                        <p:tgtEl>
                                          <p:spTgt spid="29"/>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barn(inVertical)">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barn(inVertical)">
                                      <p:cBhvr>
                                        <p:cTn id="53" dur="500"/>
                                        <p:tgtEl>
                                          <p:spTgt spid="35"/>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barn(inVertical)">
                                      <p:cBhvr>
                                        <p:cTn id="58" dur="500"/>
                                        <p:tgtEl>
                                          <p:spTgt spid="34"/>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barn(inVertical)">
                                      <p:cBhvr>
                                        <p:cTn id="63" dur="5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barn(inVertical)">
                                      <p:cBhvr>
                                        <p:cTn id="68" dur="500"/>
                                        <p:tgtEl>
                                          <p:spTgt spid="41"/>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barn(inVertical)">
                                      <p:cBhvr>
                                        <p:cTn id="71" dur="500"/>
                                        <p:tgtEl>
                                          <p:spTgt spid="40"/>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2" fill="hold" grpId="0" nodeType="click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additive="base">
                                        <p:cTn id="76" dur="500" fill="hold"/>
                                        <p:tgtEl>
                                          <p:spTgt spid="37"/>
                                        </p:tgtEl>
                                        <p:attrNameLst>
                                          <p:attrName>ppt_x</p:attrName>
                                        </p:attrNameLst>
                                      </p:cBhvr>
                                      <p:tavLst>
                                        <p:tav tm="0">
                                          <p:val>
                                            <p:strVal val="1+#ppt_w/2"/>
                                          </p:val>
                                        </p:tav>
                                        <p:tav tm="100000">
                                          <p:val>
                                            <p:strVal val="#ppt_x"/>
                                          </p:val>
                                        </p:tav>
                                      </p:tavLst>
                                    </p:anim>
                                    <p:anim calcmode="lin" valueType="num">
                                      <p:cBhvr additive="base">
                                        <p:cTn id="77" dur="500" fill="hold"/>
                                        <p:tgtEl>
                                          <p:spTgt spid="37"/>
                                        </p:tgtEl>
                                        <p:attrNameLst>
                                          <p:attrName>ppt_y</p:attrName>
                                        </p:attrNameLst>
                                      </p:cBhvr>
                                      <p:tavLst>
                                        <p:tav tm="0">
                                          <p:val>
                                            <p:strVal val="#ppt_y"/>
                                          </p:val>
                                        </p:tav>
                                        <p:tav tm="100000">
                                          <p:val>
                                            <p:strVal val="#ppt_y"/>
                                          </p:val>
                                        </p:tav>
                                      </p:tavLst>
                                    </p:anim>
                                  </p:childTnLst>
                                </p:cTn>
                              </p:par>
                              <p:par>
                                <p:cTn id="78" presetID="2" presetClass="entr" presetSubtype="2" fill="hold" nodeType="withEffect">
                                  <p:stCondLst>
                                    <p:cond delay="0"/>
                                  </p:stCondLst>
                                  <p:childTnLst>
                                    <p:set>
                                      <p:cBhvr>
                                        <p:cTn id="79" dur="1" fill="hold">
                                          <p:stCondLst>
                                            <p:cond delay="0"/>
                                          </p:stCondLst>
                                        </p:cTn>
                                        <p:tgtEl>
                                          <p:spTgt spid="30"/>
                                        </p:tgtEl>
                                        <p:attrNameLst>
                                          <p:attrName>style.visibility</p:attrName>
                                        </p:attrNameLst>
                                      </p:cBhvr>
                                      <p:to>
                                        <p:strVal val="visible"/>
                                      </p:to>
                                    </p:set>
                                    <p:anim calcmode="lin" valueType="num">
                                      <p:cBhvr additive="base">
                                        <p:cTn id="80" dur="500" fill="hold"/>
                                        <p:tgtEl>
                                          <p:spTgt spid="30"/>
                                        </p:tgtEl>
                                        <p:attrNameLst>
                                          <p:attrName>ppt_x</p:attrName>
                                        </p:attrNameLst>
                                      </p:cBhvr>
                                      <p:tavLst>
                                        <p:tav tm="0">
                                          <p:val>
                                            <p:strVal val="1+#ppt_w/2"/>
                                          </p:val>
                                        </p:tav>
                                        <p:tav tm="100000">
                                          <p:val>
                                            <p:strVal val="#ppt_x"/>
                                          </p:val>
                                        </p:tav>
                                      </p:tavLst>
                                    </p:anim>
                                    <p:anim calcmode="lin" valueType="num">
                                      <p:cBhvr additive="base">
                                        <p:cTn id="81" dur="500" fill="hold"/>
                                        <p:tgtEl>
                                          <p:spTgt spid="30"/>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38"/>
                                        </p:tgtEl>
                                        <p:attrNameLst>
                                          <p:attrName>style.visibility</p:attrName>
                                        </p:attrNameLst>
                                      </p:cBhvr>
                                      <p:to>
                                        <p:strVal val="visible"/>
                                      </p:to>
                                    </p:set>
                                    <p:anim calcmode="lin" valueType="num">
                                      <p:cBhvr additive="base">
                                        <p:cTn id="84" dur="500" fill="hold"/>
                                        <p:tgtEl>
                                          <p:spTgt spid="38"/>
                                        </p:tgtEl>
                                        <p:attrNameLst>
                                          <p:attrName>ppt_x</p:attrName>
                                        </p:attrNameLst>
                                      </p:cBhvr>
                                      <p:tavLst>
                                        <p:tav tm="0">
                                          <p:val>
                                            <p:strVal val="1+#ppt_w/2"/>
                                          </p:val>
                                        </p:tav>
                                        <p:tav tm="100000">
                                          <p:val>
                                            <p:strVal val="#ppt_x"/>
                                          </p:val>
                                        </p:tav>
                                      </p:tavLst>
                                    </p:anim>
                                    <p:anim calcmode="lin" valueType="num">
                                      <p:cBhvr additive="base">
                                        <p:cTn id="85"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42"/>
                                        </p:tgtEl>
                                        <p:attrNameLst>
                                          <p:attrName>style.visibility</p:attrName>
                                        </p:attrNameLst>
                                      </p:cBhvr>
                                      <p:to>
                                        <p:strVal val="visible"/>
                                      </p:to>
                                    </p:set>
                                    <p:anim calcmode="lin" valueType="num">
                                      <p:cBhvr>
                                        <p:cTn id="90" dur="500" fill="hold"/>
                                        <p:tgtEl>
                                          <p:spTgt spid="42"/>
                                        </p:tgtEl>
                                        <p:attrNameLst>
                                          <p:attrName>ppt_w</p:attrName>
                                        </p:attrNameLst>
                                      </p:cBhvr>
                                      <p:tavLst>
                                        <p:tav tm="0">
                                          <p:val>
                                            <p:fltVal val="0"/>
                                          </p:val>
                                        </p:tav>
                                        <p:tav tm="100000">
                                          <p:val>
                                            <p:strVal val="#ppt_w"/>
                                          </p:val>
                                        </p:tav>
                                      </p:tavLst>
                                    </p:anim>
                                    <p:anim calcmode="lin" valueType="num">
                                      <p:cBhvr>
                                        <p:cTn id="91" dur="500" fill="hold"/>
                                        <p:tgtEl>
                                          <p:spTgt spid="42"/>
                                        </p:tgtEl>
                                        <p:attrNameLst>
                                          <p:attrName>ppt_h</p:attrName>
                                        </p:attrNameLst>
                                      </p:cBhvr>
                                      <p:tavLst>
                                        <p:tav tm="0">
                                          <p:val>
                                            <p:fltVal val="0"/>
                                          </p:val>
                                        </p:tav>
                                        <p:tav tm="100000">
                                          <p:val>
                                            <p:strVal val="#ppt_h"/>
                                          </p:val>
                                        </p:tav>
                                      </p:tavLst>
                                    </p:anim>
                                    <p:animEffect transition="in" filter="fade">
                                      <p:cBhvr>
                                        <p:cTn id="92" dur="500"/>
                                        <p:tgtEl>
                                          <p:spTgt spid="4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childTnLst>
                    </p:cTn>
                  </p:par>
                  <p:par>
                    <p:cTn id="98" fill="hold">
                      <p:stCondLst>
                        <p:cond delay="indefinite"/>
                      </p:stCondLst>
                      <p:childTnLst>
                        <p:par>
                          <p:cTn id="99" fill="hold">
                            <p:stCondLst>
                              <p:cond delay="0"/>
                            </p:stCondLst>
                            <p:childTnLst>
                              <p:par>
                                <p:cTn id="100" presetID="26" presetClass="emph" presetSubtype="0" repeatCount="5000" fill="hold" grpId="1" nodeType="clickEffect">
                                  <p:stCondLst>
                                    <p:cond delay="0"/>
                                  </p:stCondLst>
                                  <p:childTnLst>
                                    <p:animEffect transition="out" filter="fade">
                                      <p:cBhvr>
                                        <p:cTn id="101" dur="500" tmFilter="0, 0; .2, .5; .8, .5; 1, 0"/>
                                        <p:tgtEl>
                                          <p:spTgt spid="42"/>
                                        </p:tgtEl>
                                      </p:cBhvr>
                                    </p:animEffect>
                                    <p:animScale>
                                      <p:cBhvr>
                                        <p:cTn id="102" dur="250" autoRev="1" fill="hold"/>
                                        <p:tgtEl>
                                          <p:spTgt spid="4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4" grpId="0" animBg="1"/>
      <p:bldP spid="21" grpId="0" animBg="1"/>
      <p:bldP spid="7179" grpId="0"/>
      <p:bldP spid="7180" grpId="0"/>
      <p:bldP spid="7181" grpId="0"/>
      <p:bldP spid="7189" grpId="0"/>
      <p:bldP spid="34" grpId="0" animBg="1"/>
      <p:bldP spid="36" grpId="0"/>
      <p:bldP spid="37" grpId="0"/>
      <p:bldP spid="38" grpId="0"/>
      <p:bldP spid="28" grpId="0" animBg="1"/>
      <p:bldP spid="29" grpId="0" animBg="1"/>
      <p:bldP spid="35" grpId="0"/>
      <p:bldP spid="40" grpId="0" animBg="1"/>
      <p:bldP spid="41" grpId="0" animBg="1"/>
      <p:bldP spid="2" grpId="0" animBg="1"/>
      <p:bldP spid="42" grpId="0"/>
      <p:bldP spid="42"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1" name="グループ化 23">
            <a:extLst>
              <a:ext uri="{FF2B5EF4-FFF2-40B4-BE49-F238E27FC236}">
                <a16:creationId xmlns:a16="http://schemas.microsoft.com/office/drawing/2014/main" id="{F0CFCFF5-BC2B-4AFD-83E7-EBB89BD1E6C1}"/>
              </a:ext>
            </a:extLst>
          </p:cNvPr>
          <p:cNvGrpSpPr>
            <a:grpSpLocks/>
          </p:cNvGrpSpPr>
          <p:nvPr/>
        </p:nvGrpSpPr>
        <p:grpSpPr bwMode="auto">
          <a:xfrm>
            <a:off x="5759493" y="1454521"/>
            <a:ext cx="3276600" cy="1368425"/>
            <a:chOff x="1331640" y="2420888"/>
            <a:chExt cx="4392488" cy="936104"/>
          </a:xfrm>
        </p:grpSpPr>
        <p:sp>
          <p:nvSpPr>
            <p:cNvPr id="25" name="星 32 24">
              <a:extLst>
                <a:ext uri="{FF2B5EF4-FFF2-40B4-BE49-F238E27FC236}">
                  <a16:creationId xmlns:a16="http://schemas.microsoft.com/office/drawing/2014/main" id="{7C97AB00-8DD1-4817-BDCE-7916096B20FF}"/>
                </a:ext>
              </a:extLst>
            </p:cNvPr>
            <p:cNvSpPr/>
            <p:nvPr/>
          </p:nvSpPr>
          <p:spPr>
            <a:xfrm>
              <a:off x="1331640" y="2420888"/>
              <a:ext cx="4392488" cy="936104"/>
            </a:xfrm>
            <a:prstGeom prst="star32">
              <a:avLst>
                <a:gd name="adj" fmla="val 3208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7194" name="テキスト ボックス 26">
              <a:extLst>
                <a:ext uri="{FF2B5EF4-FFF2-40B4-BE49-F238E27FC236}">
                  <a16:creationId xmlns:a16="http://schemas.microsoft.com/office/drawing/2014/main" id="{BB9D6A53-4BE1-4CE0-A300-B1CF54B51BFD}"/>
                </a:ext>
              </a:extLst>
            </p:cNvPr>
            <p:cNvSpPr txBox="1">
              <a:spLocks noChangeArrowheads="1"/>
            </p:cNvSpPr>
            <p:nvPr/>
          </p:nvSpPr>
          <p:spPr bwMode="auto">
            <a:xfrm>
              <a:off x="1691680" y="2636912"/>
              <a:ext cx="3744416" cy="31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b="1">
                  <a:latin typeface="HGP創英角ｺﾞｼｯｸUB" panose="020B0900000000000000" pitchFamily="50" charset="-128"/>
                  <a:ea typeface="HGP創英角ｺﾞｼｯｸUB" panose="020B0900000000000000" pitchFamily="50" charset="-128"/>
                </a:rPr>
                <a:t> </a:t>
              </a:r>
            </a:p>
          </p:txBody>
        </p:sp>
      </p:grpSp>
      <p:sp>
        <p:nvSpPr>
          <p:cNvPr id="4" name="正方形/長方形 3">
            <a:extLst>
              <a:ext uri="{FF2B5EF4-FFF2-40B4-BE49-F238E27FC236}">
                <a16:creationId xmlns:a16="http://schemas.microsoft.com/office/drawing/2014/main" id="{A121AED8-5F75-4E9A-B14A-5A82F7339C4E}"/>
              </a:ext>
            </a:extLst>
          </p:cNvPr>
          <p:cNvSpPr/>
          <p:nvPr/>
        </p:nvSpPr>
        <p:spPr>
          <a:xfrm>
            <a:off x="631827" y="633414"/>
            <a:ext cx="5565774" cy="549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anchor="ctr"/>
          <a:lstStyle/>
          <a:p>
            <a:pPr>
              <a:defRPr/>
            </a:pPr>
            <a:r>
              <a:rPr lang="ja-JP" altLang="en-US" sz="2200" dirty="0">
                <a:solidFill>
                  <a:schemeClr val="tx1"/>
                </a:solidFill>
                <a:latin typeface="HGP創英角ｺﾞｼｯｸUB" pitchFamily="50" charset="-128"/>
                <a:ea typeface="HGP創英角ｺﾞｼｯｸUB" pitchFamily="50" charset="-128"/>
              </a:rPr>
              <a:t>①単純に１０００万円以上を貯めるためには</a:t>
            </a:r>
            <a:endParaRPr lang="ja-JP" altLang="ja-JP" sz="2200" dirty="0">
              <a:solidFill>
                <a:schemeClr val="tx1"/>
              </a:solidFill>
            </a:endParaRPr>
          </a:p>
        </p:txBody>
      </p:sp>
      <p:sp>
        <p:nvSpPr>
          <p:cNvPr id="7173" name="AutoShape 2">
            <a:extLst>
              <a:ext uri="{FF2B5EF4-FFF2-40B4-BE49-F238E27FC236}">
                <a16:creationId xmlns:a16="http://schemas.microsoft.com/office/drawing/2014/main" id="{F2DE13A5-FD41-4823-948F-DA7E21FC68F0}"/>
              </a:ext>
            </a:extLst>
          </p:cNvPr>
          <p:cNvSpPr>
            <a:spLocks noChangeArrowheads="1"/>
          </p:cNvSpPr>
          <p:nvPr/>
        </p:nvSpPr>
        <p:spPr bwMode="auto">
          <a:xfrm>
            <a:off x="631826" y="1931198"/>
            <a:ext cx="1811338" cy="576262"/>
          </a:xfrm>
          <a:prstGeom prst="roundRect">
            <a:avLst>
              <a:gd name="adj" fmla="val 0"/>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74295" tIns="36000" rIns="74295" bIns="36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400" b="1" dirty="0">
                <a:solidFill>
                  <a:srgbClr val="000000"/>
                </a:solidFill>
                <a:latin typeface="ＭＳ Ｐゴシック" panose="020B0600070205080204" pitchFamily="50" charset="-128"/>
              </a:rPr>
              <a:t>１０００万円　</a:t>
            </a:r>
            <a:endParaRPr lang="ja-JP" altLang="ja-JP" sz="2400" dirty="0">
              <a:latin typeface="Arial" panose="020B0604020202020204" pitchFamily="34" charset="0"/>
            </a:endParaRPr>
          </a:p>
        </p:txBody>
      </p:sp>
      <p:sp>
        <p:nvSpPr>
          <p:cNvPr id="7174" name="AutoShape 2">
            <a:extLst>
              <a:ext uri="{FF2B5EF4-FFF2-40B4-BE49-F238E27FC236}">
                <a16:creationId xmlns:a16="http://schemas.microsoft.com/office/drawing/2014/main" id="{E6F202FB-686D-4100-8F61-30906721423D}"/>
              </a:ext>
            </a:extLst>
          </p:cNvPr>
          <p:cNvSpPr>
            <a:spLocks noChangeArrowheads="1"/>
          </p:cNvSpPr>
          <p:nvPr/>
        </p:nvSpPr>
        <p:spPr bwMode="auto">
          <a:xfrm>
            <a:off x="3186526" y="2066054"/>
            <a:ext cx="2257047" cy="576262"/>
          </a:xfrm>
          <a:prstGeom prst="roundRect">
            <a:avLst>
              <a:gd name="adj" fmla="val 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74295" tIns="36000" rIns="74295" bIns="36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400" b="1" dirty="0">
                <a:solidFill>
                  <a:srgbClr val="000000"/>
                </a:solidFill>
                <a:latin typeface="ＭＳ Ｐゴシック" panose="020B0600070205080204" pitchFamily="50" charset="-128"/>
              </a:rPr>
              <a:t>1</a:t>
            </a:r>
            <a:r>
              <a:rPr lang="ja-JP" altLang="en-US" sz="2400" b="1" dirty="0">
                <a:solidFill>
                  <a:srgbClr val="000000"/>
                </a:solidFill>
                <a:latin typeface="ＭＳ Ｐゴシック" panose="020B0600070205080204" pitchFamily="50" charset="-128"/>
              </a:rPr>
              <a:t>万</a:t>
            </a:r>
            <a:r>
              <a:rPr lang="en-US" altLang="ja-JP" sz="2400" b="1" dirty="0">
                <a:solidFill>
                  <a:srgbClr val="000000"/>
                </a:solidFill>
                <a:latin typeface="ＭＳ Ｐゴシック" panose="020B0600070205080204" pitchFamily="50" charset="-128"/>
              </a:rPr>
              <a:t>×12</a:t>
            </a:r>
            <a:r>
              <a:rPr lang="ja-JP" altLang="en-US" sz="2400" b="1" dirty="0">
                <a:solidFill>
                  <a:srgbClr val="000000"/>
                </a:solidFill>
                <a:latin typeface="ＭＳ Ｐゴシック" panose="020B0600070205080204" pitchFamily="50" charset="-128"/>
              </a:rPr>
              <a:t>ヶ月　</a:t>
            </a:r>
            <a:endParaRPr lang="ja-JP" altLang="ja-JP" sz="2400" dirty="0">
              <a:latin typeface="Arial" panose="020B0604020202020204" pitchFamily="34" charset="0"/>
            </a:endParaRPr>
          </a:p>
        </p:txBody>
      </p:sp>
      <p:sp>
        <p:nvSpPr>
          <p:cNvPr id="21" name="正方形/長方形 20">
            <a:extLst>
              <a:ext uri="{FF2B5EF4-FFF2-40B4-BE49-F238E27FC236}">
                <a16:creationId xmlns:a16="http://schemas.microsoft.com/office/drawing/2014/main" id="{43F07014-8232-4763-B082-4E93E61ED309}"/>
              </a:ext>
            </a:extLst>
          </p:cNvPr>
          <p:cNvSpPr/>
          <p:nvPr/>
        </p:nvSpPr>
        <p:spPr>
          <a:xfrm>
            <a:off x="3186526" y="1619451"/>
            <a:ext cx="2257047" cy="429142"/>
          </a:xfrm>
          <a:prstGeom prst="rect">
            <a:avLst/>
          </a:prstGeom>
          <a:solidFill>
            <a:srgbClr val="FF00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bg1"/>
                </a:solidFill>
                <a:latin typeface="ＭＳ Ｐゴシック" panose="020B0600070205080204" pitchFamily="50" charset="-128"/>
              </a:rPr>
              <a:t>１２万円</a:t>
            </a:r>
            <a:r>
              <a:rPr lang="en-US" altLang="ja-JP" sz="2400" b="1" dirty="0">
                <a:solidFill>
                  <a:schemeClr val="bg1"/>
                </a:solidFill>
                <a:latin typeface="ＭＳ Ｐゴシック" panose="020B0600070205080204" pitchFamily="50" charset="-128"/>
              </a:rPr>
              <a:t>/</a:t>
            </a:r>
            <a:r>
              <a:rPr lang="ja-JP" altLang="en-US" sz="2400" b="1" dirty="0">
                <a:solidFill>
                  <a:schemeClr val="bg1"/>
                </a:solidFill>
                <a:latin typeface="ＭＳ Ｐゴシック" panose="020B0600070205080204" pitchFamily="50" charset="-128"/>
              </a:rPr>
              <a:t>年</a:t>
            </a:r>
            <a:endParaRPr lang="en-US" altLang="ja-JP" sz="2400" b="1" dirty="0">
              <a:solidFill>
                <a:schemeClr val="bg1"/>
              </a:solidFill>
            </a:endParaRPr>
          </a:p>
        </p:txBody>
      </p:sp>
      <p:sp>
        <p:nvSpPr>
          <p:cNvPr id="7179" name="テキスト ボックス 21">
            <a:extLst>
              <a:ext uri="{FF2B5EF4-FFF2-40B4-BE49-F238E27FC236}">
                <a16:creationId xmlns:a16="http://schemas.microsoft.com/office/drawing/2014/main" id="{FFFB87E6-D6A3-4AAD-86B4-AF3C10D78208}"/>
              </a:ext>
            </a:extLst>
          </p:cNvPr>
          <p:cNvSpPr txBox="1">
            <a:spLocks noChangeArrowheads="1"/>
          </p:cNvSpPr>
          <p:nvPr/>
        </p:nvSpPr>
        <p:spPr bwMode="auto">
          <a:xfrm>
            <a:off x="2538826" y="1900238"/>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dirty="0">
                <a:latin typeface="HGP創英角ｺﾞｼｯｸUB" panose="020B0900000000000000" pitchFamily="50" charset="-128"/>
                <a:ea typeface="HGP創英角ｺﾞｼｯｸUB" panose="020B0900000000000000" pitchFamily="50" charset="-128"/>
              </a:rPr>
              <a:t>÷</a:t>
            </a:r>
            <a:endParaRPr lang="ja-JP" altLang="en-US" sz="2800" b="1" dirty="0">
              <a:latin typeface="HGP創英角ｺﾞｼｯｸUB" panose="020B0900000000000000" pitchFamily="50" charset="-128"/>
              <a:ea typeface="HGP創英角ｺﾞｼｯｸUB" panose="020B0900000000000000" pitchFamily="50" charset="-128"/>
            </a:endParaRPr>
          </a:p>
        </p:txBody>
      </p:sp>
      <p:sp>
        <p:nvSpPr>
          <p:cNvPr id="7180" name="テキスト ボックス 22">
            <a:extLst>
              <a:ext uri="{FF2B5EF4-FFF2-40B4-BE49-F238E27FC236}">
                <a16:creationId xmlns:a16="http://schemas.microsoft.com/office/drawing/2014/main" id="{DAD7AA3D-A773-46A6-858F-526E310F4E0C}"/>
              </a:ext>
            </a:extLst>
          </p:cNvPr>
          <p:cNvSpPr txBox="1">
            <a:spLocks noChangeArrowheads="1"/>
          </p:cNvSpPr>
          <p:nvPr/>
        </p:nvSpPr>
        <p:spPr bwMode="auto">
          <a:xfrm>
            <a:off x="5443573" y="1844832"/>
            <a:ext cx="6492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800" b="1" dirty="0">
                <a:latin typeface="HGP創英角ｺﾞｼｯｸUB" panose="020B0900000000000000" pitchFamily="50" charset="-128"/>
                <a:ea typeface="HGP創英角ｺﾞｼｯｸUB" panose="020B0900000000000000" pitchFamily="50" charset="-128"/>
              </a:rPr>
              <a:t>＝</a:t>
            </a:r>
          </a:p>
        </p:txBody>
      </p:sp>
      <p:sp>
        <p:nvSpPr>
          <p:cNvPr id="7181" name="正方形/長方形 27">
            <a:extLst>
              <a:ext uri="{FF2B5EF4-FFF2-40B4-BE49-F238E27FC236}">
                <a16:creationId xmlns:a16="http://schemas.microsoft.com/office/drawing/2014/main" id="{7E391DDE-438F-4646-969A-74DC703303B7}"/>
              </a:ext>
            </a:extLst>
          </p:cNvPr>
          <p:cNvSpPr>
            <a:spLocks noChangeArrowheads="1"/>
          </p:cNvSpPr>
          <p:nvPr/>
        </p:nvSpPr>
        <p:spPr bwMode="auto">
          <a:xfrm>
            <a:off x="6681787" y="1875791"/>
            <a:ext cx="14221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400" b="1" dirty="0">
                <a:solidFill>
                  <a:srgbClr val="FF0000"/>
                </a:solidFill>
                <a:latin typeface="HGP創英角ｺﾞｼｯｸUB" panose="020B0900000000000000" pitchFamily="50" charset="-128"/>
                <a:ea typeface="HGP創英角ｺﾞｼｯｸUB" panose="020B0900000000000000" pitchFamily="50" charset="-128"/>
              </a:rPr>
              <a:t>約８４年</a:t>
            </a:r>
            <a:r>
              <a:rPr lang="ja-JP" altLang="en-US" sz="1800" b="1" dirty="0">
                <a:solidFill>
                  <a:srgbClr val="000000"/>
                </a:solidFill>
                <a:latin typeface="ＭＳ Ｐゴシック" panose="020B0600070205080204" pitchFamily="50" charset="-128"/>
              </a:rPr>
              <a:t>　</a:t>
            </a:r>
            <a:endParaRPr lang="en-US" altLang="ja-JP" sz="1800" b="1" dirty="0">
              <a:solidFill>
                <a:srgbClr val="000000"/>
              </a:solidFill>
              <a:latin typeface="ＭＳ Ｐゴシック" panose="020B0600070205080204" pitchFamily="50" charset="-128"/>
            </a:endParaRPr>
          </a:p>
        </p:txBody>
      </p:sp>
      <p:grpSp>
        <p:nvGrpSpPr>
          <p:cNvPr id="5" name="グループ化 4">
            <a:extLst>
              <a:ext uri="{FF2B5EF4-FFF2-40B4-BE49-F238E27FC236}">
                <a16:creationId xmlns:a16="http://schemas.microsoft.com/office/drawing/2014/main" id="{FE9AA354-D910-4896-BCC4-AB2B707A3873}"/>
              </a:ext>
            </a:extLst>
          </p:cNvPr>
          <p:cNvGrpSpPr>
            <a:grpSpLocks/>
          </p:cNvGrpSpPr>
          <p:nvPr/>
        </p:nvGrpSpPr>
        <p:grpSpPr bwMode="auto">
          <a:xfrm>
            <a:off x="5346548" y="5339485"/>
            <a:ext cx="4172632" cy="1008062"/>
            <a:chOff x="5508625" y="5805488"/>
            <a:chExt cx="4172632" cy="1008062"/>
          </a:xfrm>
        </p:grpSpPr>
        <p:sp>
          <p:nvSpPr>
            <p:cNvPr id="49" name="星 32 48">
              <a:extLst>
                <a:ext uri="{FF2B5EF4-FFF2-40B4-BE49-F238E27FC236}">
                  <a16:creationId xmlns:a16="http://schemas.microsoft.com/office/drawing/2014/main" id="{FFD484A2-C123-4BFF-8E89-AD4AB3BD29D9}"/>
                </a:ext>
              </a:extLst>
            </p:cNvPr>
            <p:cNvSpPr/>
            <p:nvPr/>
          </p:nvSpPr>
          <p:spPr>
            <a:xfrm>
              <a:off x="5508625" y="5805488"/>
              <a:ext cx="3635375" cy="1008062"/>
            </a:xfrm>
            <a:prstGeom prst="star32">
              <a:avLst>
                <a:gd name="adj" fmla="val 3208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7192" name="テキスト ボックス 46">
              <a:extLst>
                <a:ext uri="{FF2B5EF4-FFF2-40B4-BE49-F238E27FC236}">
                  <a16:creationId xmlns:a16="http://schemas.microsoft.com/office/drawing/2014/main" id="{B8EB444E-6758-4963-8922-2EBC243BFA53}"/>
                </a:ext>
              </a:extLst>
            </p:cNvPr>
            <p:cNvSpPr txBox="1">
              <a:spLocks noChangeArrowheads="1"/>
            </p:cNvSpPr>
            <p:nvPr/>
          </p:nvSpPr>
          <p:spPr bwMode="auto">
            <a:xfrm>
              <a:off x="6080807" y="6124385"/>
              <a:ext cx="3600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b="1" dirty="0">
                  <a:solidFill>
                    <a:srgbClr val="FF0000"/>
                  </a:solidFill>
                  <a:latin typeface="HGP創英角ｺﾞｼｯｸUB" panose="020B0900000000000000" pitchFamily="50" charset="-128"/>
                  <a:ea typeface="HGP創英角ｺﾞｼｯｸUB" panose="020B0900000000000000" pitchFamily="50" charset="-128"/>
                </a:rPr>
                <a:t>約 ２．０万円</a:t>
              </a:r>
              <a:r>
                <a:rPr lang="en-US" altLang="ja-JP" sz="2400" b="1" dirty="0">
                  <a:solidFill>
                    <a:srgbClr val="FF0000"/>
                  </a:solidFill>
                  <a:latin typeface="HGP創英角ｺﾞｼｯｸUB" panose="020B0900000000000000" pitchFamily="50" charset="-128"/>
                  <a:ea typeface="HGP創英角ｺﾞｼｯｸUB" panose="020B0900000000000000" pitchFamily="50" charset="-128"/>
                </a:rPr>
                <a:t>/</a:t>
              </a:r>
              <a:r>
                <a:rPr lang="ja-JP" altLang="en-US" sz="2400" b="1" dirty="0">
                  <a:solidFill>
                    <a:srgbClr val="FF0000"/>
                  </a:solidFill>
                  <a:latin typeface="HGP創英角ｺﾞｼｯｸUB" panose="020B0900000000000000" pitchFamily="50" charset="-128"/>
                  <a:ea typeface="HGP創英角ｺﾞｼｯｸUB" panose="020B0900000000000000" pitchFamily="50" charset="-128"/>
                </a:rPr>
                <a:t>月</a:t>
              </a:r>
            </a:p>
          </p:txBody>
        </p:sp>
      </p:grpSp>
      <p:sp>
        <p:nvSpPr>
          <p:cNvPr id="27" name="正方形/長方形 26">
            <a:extLst>
              <a:ext uri="{FF2B5EF4-FFF2-40B4-BE49-F238E27FC236}">
                <a16:creationId xmlns:a16="http://schemas.microsoft.com/office/drawing/2014/main" id="{B56BAFF8-926C-476D-AD00-C6907B381135}"/>
              </a:ext>
            </a:extLst>
          </p:cNvPr>
          <p:cNvSpPr/>
          <p:nvPr/>
        </p:nvSpPr>
        <p:spPr>
          <a:xfrm>
            <a:off x="381000" y="159948"/>
            <a:ext cx="7252421" cy="41623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a:solidFill>
                  <a:schemeClr val="bg1"/>
                </a:solidFill>
                <a:latin typeface="HGP創英角ｺﾞｼｯｸUB" pitchFamily="50" charset="-128"/>
                <a:ea typeface="HGP創英角ｺﾞｼｯｸUB" pitchFamily="50" charset="-128"/>
              </a:rPr>
              <a:t>　４．年金を貯めるにあたって　　　</a:t>
            </a:r>
            <a:r>
              <a:rPr lang="ja-JP" altLang="en-US" b="1" dirty="0">
                <a:solidFill>
                  <a:schemeClr val="bg1"/>
                </a:solidFill>
              </a:rPr>
              <a:t>　</a:t>
            </a:r>
            <a:endParaRPr lang="ja-JP" altLang="ja-JP" sz="1200" dirty="0"/>
          </a:p>
        </p:txBody>
      </p:sp>
      <p:sp>
        <p:nvSpPr>
          <p:cNvPr id="7189" name="テキスト ボックス 41">
            <a:extLst>
              <a:ext uri="{FF2B5EF4-FFF2-40B4-BE49-F238E27FC236}">
                <a16:creationId xmlns:a16="http://schemas.microsoft.com/office/drawing/2014/main" id="{F23259C2-E846-4CEF-97FB-C0A312B5C8AA}"/>
              </a:ext>
            </a:extLst>
          </p:cNvPr>
          <p:cNvSpPr txBox="1">
            <a:spLocks noChangeArrowheads="1"/>
          </p:cNvSpPr>
          <p:nvPr/>
        </p:nvSpPr>
        <p:spPr bwMode="auto">
          <a:xfrm>
            <a:off x="631826" y="3471152"/>
            <a:ext cx="72723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dirty="0">
                <a:latin typeface="HGP創英角ｺﾞｼｯｸUB" panose="020B0900000000000000" pitchFamily="50" charset="-128"/>
                <a:ea typeface="HGP創英角ｺﾞｼｯｸUB" panose="020B0900000000000000" pitchFamily="50" charset="-128"/>
              </a:rPr>
              <a:t>②大学を卒業後２２歳から６５歳までで貯めるとなると（４３年間）</a:t>
            </a:r>
            <a:endParaRPr lang="ja-JP" altLang="ja-JP" sz="2000" dirty="0">
              <a:latin typeface="HGP創英角ｺﾞｼｯｸUB" panose="020B0900000000000000" pitchFamily="50" charset="-128"/>
              <a:ea typeface="HGP創英角ｺﾞｼｯｸUB" panose="020B0900000000000000" pitchFamily="50" charset="-128"/>
            </a:endParaRPr>
          </a:p>
        </p:txBody>
      </p:sp>
      <p:grpSp>
        <p:nvGrpSpPr>
          <p:cNvPr id="30" name="グループ化 23">
            <a:extLst>
              <a:ext uri="{FF2B5EF4-FFF2-40B4-BE49-F238E27FC236}">
                <a16:creationId xmlns:a16="http://schemas.microsoft.com/office/drawing/2014/main" id="{E768B171-0A65-430A-8F03-C4CBDE33F146}"/>
              </a:ext>
            </a:extLst>
          </p:cNvPr>
          <p:cNvGrpSpPr>
            <a:grpSpLocks/>
          </p:cNvGrpSpPr>
          <p:nvPr/>
        </p:nvGrpSpPr>
        <p:grpSpPr bwMode="auto">
          <a:xfrm>
            <a:off x="5346548" y="3982191"/>
            <a:ext cx="3276600" cy="1368425"/>
            <a:chOff x="1331640" y="2420888"/>
            <a:chExt cx="4392488" cy="936104"/>
          </a:xfrm>
        </p:grpSpPr>
        <p:sp>
          <p:nvSpPr>
            <p:cNvPr id="31" name="星 32 24">
              <a:extLst>
                <a:ext uri="{FF2B5EF4-FFF2-40B4-BE49-F238E27FC236}">
                  <a16:creationId xmlns:a16="http://schemas.microsoft.com/office/drawing/2014/main" id="{C32ED2B4-69C9-4791-86E3-558D721449C7}"/>
                </a:ext>
              </a:extLst>
            </p:cNvPr>
            <p:cNvSpPr/>
            <p:nvPr/>
          </p:nvSpPr>
          <p:spPr>
            <a:xfrm>
              <a:off x="1331640" y="2420888"/>
              <a:ext cx="4392488" cy="936104"/>
            </a:xfrm>
            <a:prstGeom prst="star32">
              <a:avLst>
                <a:gd name="adj" fmla="val 3208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2" name="テキスト ボックス 26">
              <a:extLst>
                <a:ext uri="{FF2B5EF4-FFF2-40B4-BE49-F238E27FC236}">
                  <a16:creationId xmlns:a16="http://schemas.microsoft.com/office/drawing/2014/main" id="{15F6FF75-5BE2-4D17-9886-20F6FBD63D24}"/>
                </a:ext>
              </a:extLst>
            </p:cNvPr>
            <p:cNvSpPr txBox="1">
              <a:spLocks noChangeArrowheads="1"/>
            </p:cNvSpPr>
            <p:nvPr/>
          </p:nvSpPr>
          <p:spPr bwMode="auto">
            <a:xfrm>
              <a:off x="1691680" y="2636912"/>
              <a:ext cx="3744416" cy="31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b="1">
                  <a:latin typeface="HGP創英角ｺﾞｼｯｸUB" panose="020B0900000000000000" pitchFamily="50" charset="-128"/>
                  <a:ea typeface="HGP創英角ｺﾞｼｯｸUB" panose="020B0900000000000000" pitchFamily="50" charset="-128"/>
                </a:rPr>
                <a:t> </a:t>
              </a:r>
            </a:p>
          </p:txBody>
        </p:sp>
      </p:grpSp>
      <p:sp>
        <p:nvSpPr>
          <p:cNvPr id="33" name="AutoShape 2">
            <a:extLst>
              <a:ext uri="{FF2B5EF4-FFF2-40B4-BE49-F238E27FC236}">
                <a16:creationId xmlns:a16="http://schemas.microsoft.com/office/drawing/2014/main" id="{779A3597-D21B-4468-88ED-8CC7DC9525E1}"/>
              </a:ext>
            </a:extLst>
          </p:cNvPr>
          <p:cNvSpPr>
            <a:spLocks noChangeArrowheads="1"/>
          </p:cNvSpPr>
          <p:nvPr/>
        </p:nvSpPr>
        <p:spPr bwMode="auto">
          <a:xfrm>
            <a:off x="631826" y="4352957"/>
            <a:ext cx="1811338" cy="576262"/>
          </a:xfrm>
          <a:prstGeom prst="roundRect">
            <a:avLst>
              <a:gd name="adj" fmla="val 0"/>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74295" tIns="36000" rIns="74295" bIns="36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400" b="1" dirty="0">
                <a:solidFill>
                  <a:srgbClr val="000000"/>
                </a:solidFill>
                <a:latin typeface="ＭＳ Ｐゴシック" panose="020B0600070205080204" pitchFamily="50" charset="-128"/>
              </a:rPr>
              <a:t>１０００万円　</a:t>
            </a:r>
            <a:endParaRPr lang="ja-JP" altLang="ja-JP" sz="2400" b="1" dirty="0">
              <a:latin typeface="Arial" panose="020B0604020202020204" pitchFamily="34" charset="0"/>
            </a:endParaRPr>
          </a:p>
        </p:txBody>
      </p:sp>
      <p:sp>
        <p:nvSpPr>
          <p:cNvPr id="34" name="AutoShape 2">
            <a:extLst>
              <a:ext uri="{FF2B5EF4-FFF2-40B4-BE49-F238E27FC236}">
                <a16:creationId xmlns:a16="http://schemas.microsoft.com/office/drawing/2014/main" id="{8FACE010-18B9-40FF-A7B4-E2416BEA2E8D}"/>
              </a:ext>
            </a:extLst>
          </p:cNvPr>
          <p:cNvSpPr>
            <a:spLocks noChangeArrowheads="1"/>
          </p:cNvSpPr>
          <p:nvPr/>
        </p:nvSpPr>
        <p:spPr bwMode="auto">
          <a:xfrm>
            <a:off x="3229381" y="4331438"/>
            <a:ext cx="1590676" cy="576262"/>
          </a:xfrm>
          <a:prstGeom prst="roundRect">
            <a:avLst>
              <a:gd name="adj" fmla="val 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74295" tIns="36000" rIns="74295" bIns="36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400" b="1" dirty="0">
                <a:solidFill>
                  <a:srgbClr val="000000"/>
                </a:solidFill>
                <a:latin typeface="ＭＳ Ｐゴシック" panose="020B0600070205080204" pitchFamily="50" charset="-128"/>
              </a:rPr>
              <a:t>４３年　</a:t>
            </a:r>
            <a:endParaRPr lang="ja-JP" altLang="ja-JP" sz="2400" dirty="0">
              <a:latin typeface="Arial" panose="020B0604020202020204" pitchFamily="34" charset="0"/>
            </a:endParaRPr>
          </a:p>
        </p:txBody>
      </p:sp>
      <p:sp>
        <p:nvSpPr>
          <p:cNvPr id="36" name="テキスト ボックス 21">
            <a:extLst>
              <a:ext uri="{FF2B5EF4-FFF2-40B4-BE49-F238E27FC236}">
                <a16:creationId xmlns:a16="http://schemas.microsoft.com/office/drawing/2014/main" id="{71F61EC1-B1A7-4973-9CD8-FE929CC3521D}"/>
              </a:ext>
            </a:extLst>
          </p:cNvPr>
          <p:cNvSpPr txBox="1">
            <a:spLocks noChangeArrowheads="1"/>
          </p:cNvSpPr>
          <p:nvPr/>
        </p:nvSpPr>
        <p:spPr bwMode="auto">
          <a:xfrm>
            <a:off x="2538826" y="4358425"/>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dirty="0">
                <a:latin typeface="HGP創英角ｺﾞｼｯｸUB" panose="020B0900000000000000" pitchFamily="50" charset="-128"/>
                <a:ea typeface="HGP創英角ｺﾞｼｯｸUB" panose="020B0900000000000000" pitchFamily="50" charset="-128"/>
              </a:rPr>
              <a:t>÷</a:t>
            </a:r>
            <a:endParaRPr lang="ja-JP" altLang="en-US" sz="2800" b="1" dirty="0">
              <a:latin typeface="HGP創英角ｺﾞｼｯｸUB" panose="020B0900000000000000" pitchFamily="50" charset="-128"/>
              <a:ea typeface="HGP創英角ｺﾞｼｯｸUB" panose="020B0900000000000000" pitchFamily="50" charset="-128"/>
            </a:endParaRPr>
          </a:p>
        </p:txBody>
      </p:sp>
      <p:sp>
        <p:nvSpPr>
          <p:cNvPr id="37" name="テキスト ボックス 22">
            <a:extLst>
              <a:ext uri="{FF2B5EF4-FFF2-40B4-BE49-F238E27FC236}">
                <a16:creationId xmlns:a16="http://schemas.microsoft.com/office/drawing/2014/main" id="{D54FAAAC-6CCC-47DE-A6DB-D8DC5434A94A}"/>
              </a:ext>
            </a:extLst>
          </p:cNvPr>
          <p:cNvSpPr txBox="1">
            <a:spLocks noChangeArrowheads="1"/>
          </p:cNvSpPr>
          <p:nvPr/>
        </p:nvSpPr>
        <p:spPr bwMode="auto">
          <a:xfrm>
            <a:off x="4899661" y="4358425"/>
            <a:ext cx="6492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800" b="1" dirty="0">
                <a:latin typeface="HGP創英角ｺﾞｼｯｸUB" panose="020B0900000000000000" pitchFamily="50" charset="-128"/>
                <a:ea typeface="HGP創英角ｺﾞｼｯｸUB" panose="020B0900000000000000" pitchFamily="50" charset="-128"/>
              </a:rPr>
              <a:t>＝</a:t>
            </a:r>
          </a:p>
        </p:txBody>
      </p:sp>
      <p:sp>
        <p:nvSpPr>
          <p:cNvPr id="38" name="正方形/長方形 27">
            <a:extLst>
              <a:ext uri="{FF2B5EF4-FFF2-40B4-BE49-F238E27FC236}">
                <a16:creationId xmlns:a16="http://schemas.microsoft.com/office/drawing/2014/main" id="{F67699F5-5190-4545-8A42-37D3424E5AF2}"/>
              </a:ext>
            </a:extLst>
          </p:cNvPr>
          <p:cNvSpPr>
            <a:spLocks noChangeArrowheads="1"/>
          </p:cNvSpPr>
          <p:nvPr/>
        </p:nvSpPr>
        <p:spPr bwMode="auto">
          <a:xfrm>
            <a:off x="5986960" y="4389385"/>
            <a:ext cx="22365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400" b="1" dirty="0">
                <a:solidFill>
                  <a:srgbClr val="FF0000"/>
                </a:solidFill>
                <a:latin typeface="HGP創英角ｺﾞｼｯｸUB" panose="020B0900000000000000" pitchFamily="50" charset="-128"/>
                <a:ea typeface="HGP創英角ｺﾞｼｯｸUB" panose="020B0900000000000000" pitchFamily="50" charset="-128"/>
              </a:rPr>
              <a:t>約２４万円</a:t>
            </a:r>
            <a:r>
              <a:rPr lang="en-US" altLang="ja-JP" sz="2400" b="1" dirty="0">
                <a:solidFill>
                  <a:srgbClr val="FF0000"/>
                </a:solidFill>
                <a:latin typeface="HGP創英角ｺﾞｼｯｸUB" panose="020B0900000000000000" pitchFamily="50" charset="-128"/>
                <a:ea typeface="HGP創英角ｺﾞｼｯｸUB" panose="020B0900000000000000" pitchFamily="50" charset="-128"/>
              </a:rPr>
              <a:t>/</a:t>
            </a:r>
            <a:r>
              <a:rPr lang="ja-JP" altLang="en-US" sz="2400" b="1" dirty="0">
                <a:solidFill>
                  <a:srgbClr val="FF0000"/>
                </a:solidFill>
                <a:latin typeface="HGP創英角ｺﾞｼｯｸUB" panose="020B0900000000000000" pitchFamily="50" charset="-128"/>
                <a:ea typeface="HGP創英角ｺﾞｼｯｸUB" panose="020B0900000000000000" pitchFamily="50" charset="-128"/>
              </a:rPr>
              <a:t>年</a:t>
            </a:r>
            <a:r>
              <a:rPr lang="ja-JP" altLang="en-US" sz="1800" b="1" dirty="0">
                <a:solidFill>
                  <a:srgbClr val="000000"/>
                </a:solidFill>
                <a:latin typeface="ＭＳ Ｐゴシック" panose="020B0600070205080204" pitchFamily="50" charset="-128"/>
              </a:rPr>
              <a:t>　</a:t>
            </a:r>
            <a:endParaRPr lang="en-US" altLang="ja-JP" sz="1800" b="1" dirty="0">
              <a:solidFill>
                <a:srgbClr val="000000"/>
              </a:solidFill>
              <a:latin typeface="ＭＳ Ｐゴシック" panose="020B0600070205080204" pitchFamily="50" charset="-128"/>
            </a:endParaRPr>
          </a:p>
        </p:txBody>
      </p:sp>
      <p:sp>
        <p:nvSpPr>
          <p:cNvPr id="39" name="テキスト ボックス 22">
            <a:extLst>
              <a:ext uri="{FF2B5EF4-FFF2-40B4-BE49-F238E27FC236}">
                <a16:creationId xmlns:a16="http://schemas.microsoft.com/office/drawing/2014/main" id="{9D7F5CC2-DF0A-44CE-93C8-73E555727F55}"/>
              </a:ext>
            </a:extLst>
          </p:cNvPr>
          <p:cNvSpPr txBox="1">
            <a:spLocks noChangeArrowheads="1"/>
          </p:cNvSpPr>
          <p:nvPr/>
        </p:nvSpPr>
        <p:spPr bwMode="auto">
          <a:xfrm>
            <a:off x="4899661" y="5530860"/>
            <a:ext cx="6492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800" b="1" dirty="0">
                <a:latin typeface="HGP創英角ｺﾞｼｯｸUB" panose="020B0900000000000000" pitchFamily="50" charset="-128"/>
                <a:ea typeface="HGP創英角ｺﾞｼｯｸUB" panose="020B0900000000000000" pitchFamily="50" charset="-128"/>
              </a:rPr>
              <a:t>＝</a:t>
            </a:r>
          </a:p>
        </p:txBody>
      </p:sp>
      <p:pic>
        <p:nvPicPr>
          <p:cNvPr id="46" name="図 45">
            <a:extLst>
              <a:ext uri="{FF2B5EF4-FFF2-40B4-BE49-F238E27FC236}">
                <a16:creationId xmlns:a16="http://schemas.microsoft.com/office/drawing/2014/main" id="{D5C97C10-5828-413A-946E-8D991D4362DB}"/>
              </a:ext>
            </a:extLst>
          </p:cNvPr>
          <p:cNvPicPr>
            <a:picLocks noChangeAspect="1"/>
          </p:cNvPicPr>
          <p:nvPr/>
        </p:nvPicPr>
        <p:blipFill>
          <a:blip r:embed="rId3"/>
          <a:stretch>
            <a:fillRect/>
          </a:stretch>
        </p:blipFill>
        <p:spPr>
          <a:xfrm>
            <a:off x="7867306" y="193717"/>
            <a:ext cx="1423122" cy="411956"/>
          </a:xfrm>
          <a:prstGeom prst="rect">
            <a:avLst/>
          </a:prstGeom>
        </p:spPr>
      </p:pic>
      <p:sp>
        <p:nvSpPr>
          <p:cNvPr id="47" name="正方形/長方形 46">
            <a:extLst>
              <a:ext uri="{FF2B5EF4-FFF2-40B4-BE49-F238E27FC236}">
                <a16:creationId xmlns:a16="http://schemas.microsoft.com/office/drawing/2014/main" id="{FC7E0705-BAF9-4D57-9C8A-A80AD80560E9}"/>
              </a:ext>
            </a:extLst>
          </p:cNvPr>
          <p:cNvSpPr/>
          <p:nvPr/>
        </p:nvSpPr>
        <p:spPr>
          <a:xfrm>
            <a:off x="420413" y="615612"/>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Tree>
    <p:extLst>
      <p:ext uri="{BB962C8B-B14F-4D97-AF65-F5344CB8AC3E}">
        <p14:creationId xmlns:p14="http://schemas.microsoft.com/office/powerpoint/2010/main" val="3715875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additive="base">
                                        <p:cTn id="7" dur="500" fill="hold"/>
                                        <p:tgtEl>
                                          <p:spTgt spid="7173"/>
                                        </p:tgtEl>
                                        <p:attrNameLst>
                                          <p:attrName>ppt_x</p:attrName>
                                        </p:attrNameLst>
                                      </p:cBhvr>
                                      <p:tavLst>
                                        <p:tav tm="0">
                                          <p:val>
                                            <p:strVal val="1+#ppt_w/2"/>
                                          </p:val>
                                        </p:tav>
                                        <p:tav tm="100000">
                                          <p:val>
                                            <p:strVal val="#ppt_x"/>
                                          </p:val>
                                        </p:tav>
                                      </p:tavLst>
                                    </p:anim>
                                    <p:anim calcmode="lin" valueType="num">
                                      <p:cBhvr additive="base">
                                        <p:cTn id="8" dur="500" fill="hold"/>
                                        <p:tgtEl>
                                          <p:spTgt spid="71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179"/>
                                        </p:tgtEl>
                                        <p:attrNameLst>
                                          <p:attrName>style.visibility</p:attrName>
                                        </p:attrNameLst>
                                      </p:cBhvr>
                                      <p:to>
                                        <p:strVal val="visible"/>
                                      </p:to>
                                    </p:set>
                                    <p:anim calcmode="lin" valueType="num">
                                      <p:cBhvr additive="base">
                                        <p:cTn id="13" dur="500" fill="hold"/>
                                        <p:tgtEl>
                                          <p:spTgt spid="7179"/>
                                        </p:tgtEl>
                                        <p:attrNameLst>
                                          <p:attrName>ppt_x</p:attrName>
                                        </p:attrNameLst>
                                      </p:cBhvr>
                                      <p:tavLst>
                                        <p:tav tm="0">
                                          <p:val>
                                            <p:strVal val="1+#ppt_w/2"/>
                                          </p:val>
                                        </p:tav>
                                        <p:tav tm="100000">
                                          <p:val>
                                            <p:strVal val="#ppt_x"/>
                                          </p:val>
                                        </p:tav>
                                      </p:tavLst>
                                    </p:anim>
                                    <p:anim calcmode="lin" valueType="num">
                                      <p:cBhvr additive="base">
                                        <p:cTn id="14" dur="500" fill="hold"/>
                                        <p:tgtEl>
                                          <p:spTgt spid="7179"/>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7174"/>
                                        </p:tgtEl>
                                        <p:attrNameLst>
                                          <p:attrName>style.visibility</p:attrName>
                                        </p:attrNameLst>
                                      </p:cBhvr>
                                      <p:to>
                                        <p:strVal val="visible"/>
                                      </p:to>
                                    </p:set>
                                    <p:anim calcmode="lin" valueType="num">
                                      <p:cBhvr additive="base">
                                        <p:cTn id="17" dur="500" fill="hold"/>
                                        <p:tgtEl>
                                          <p:spTgt spid="7174"/>
                                        </p:tgtEl>
                                        <p:attrNameLst>
                                          <p:attrName>ppt_x</p:attrName>
                                        </p:attrNameLst>
                                      </p:cBhvr>
                                      <p:tavLst>
                                        <p:tav tm="0">
                                          <p:val>
                                            <p:strVal val="1+#ppt_w/2"/>
                                          </p:val>
                                        </p:tav>
                                        <p:tav tm="100000">
                                          <p:val>
                                            <p:strVal val="#ppt_x"/>
                                          </p:val>
                                        </p:tav>
                                      </p:tavLst>
                                    </p:anim>
                                    <p:anim calcmode="lin" valueType="num">
                                      <p:cBhvr additive="base">
                                        <p:cTn id="18" dur="500" fill="hold"/>
                                        <p:tgtEl>
                                          <p:spTgt spid="7174"/>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1+#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7180"/>
                                        </p:tgtEl>
                                        <p:attrNameLst>
                                          <p:attrName>style.visibility</p:attrName>
                                        </p:attrNameLst>
                                      </p:cBhvr>
                                      <p:to>
                                        <p:strVal val="visible"/>
                                      </p:to>
                                    </p:set>
                                    <p:anim calcmode="lin" valueType="num">
                                      <p:cBhvr additive="base">
                                        <p:cTn id="27" dur="500" fill="hold"/>
                                        <p:tgtEl>
                                          <p:spTgt spid="7180"/>
                                        </p:tgtEl>
                                        <p:attrNameLst>
                                          <p:attrName>ppt_x</p:attrName>
                                        </p:attrNameLst>
                                      </p:cBhvr>
                                      <p:tavLst>
                                        <p:tav tm="0">
                                          <p:val>
                                            <p:strVal val="1+#ppt_w/2"/>
                                          </p:val>
                                        </p:tav>
                                        <p:tav tm="100000">
                                          <p:val>
                                            <p:strVal val="#ppt_x"/>
                                          </p:val>
                                        </p:tav>
                                      </p:tavLst>
                                    </p:anim>
                                    <p:anim calcmode="lin" valueType="num">
                                      <p:cBhvr additive="base">
                                        <p:cTn id="28" dur="500" fill="hold"/>
                                        <p:tgtEl>
                                          <p:spTgt spid="718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7181"/>
                                        </p:tgtEl>
                                        <p:attrNameLst>
                                          <p:attrName>style.visibility</p:attrName>
                                        </p:attrNameLst>
                                      </p:cBhvr>
                                      <p:to>
                                        <p:strVal val="visible"/>
                                      </p:to>
                                    </p:set>
                                    <p:anim calcmode="lin" valueType="num">
                                      <p:cBhvr additive="base">
                                        <p:cTn id="31" dur="500" fill="hold"/>
                                        <p:tgtEl>
                                          <p:spTgt spid="7181"/>
                                        </p:tgtEl>
                                        <p:attrNameLst>
                                          <p:attrName>ppt_x</p:attrName>
                                        </p:attrNameLst>
                                      </p:cBhvr>
                                      <p:tavLst>
                                        <p:tav tm="0">
                                          <p:val>
                                            <p:strVal val="1+#ppt_w/2"/>
                                          </p:val>
                                        </p:tav>
                                        <p:tav tm="100000">
                                          <p:val>
                                            <p:strVal val="#ppt_x"/>
                                          </p:val>
                                        </p:tav>
                                      </p:tavLst>
                                    </p:anim>
                                    <p:anim calcmode="lin" valueType="num">
                                      <p:cBhvr additive="base">
                                        <p:cTn id="32" dur="500" fill="hold"/>
                                        <p:tgtEl>
                                          <p:spTgt spid="7181"/>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7171"/>
                                        </p:tgtEl>
                                        <p:attrNameLst>
                                          <p:attrName>style.visibility</p:attrName>
                                        </p:attrNameLst>
                                      </p:cBhvr>
                                      <p:to>
                                        <p:strVal val="visible"/>
                                      </p:to>
                                    </p:set>
                                    <p:anim calcmode="lin" valueType="num">
                                      <p:cBhvr additive="base">
                                        <p:cTn id="35" dur="500" fill="hold"/>
                                        <p:tgtEl>
                                          <p:spTgt spid="7171"/>
                                        </p:tgtEl>
                                        <p:attrNameLst>
                                          <p:attrName>ppt_x</p:attrName>
                                        </p:attrNameLst>
                                      </p:cBhvr>
                                      <p:tavLst>
                                        <p:tav tm="0">
                                          <p:val>
                                            <p:strVal val="1+#ppt_w/2"/>
                                          </p:val>
                                        </p:tav>
                                        <p:tav tm="100000">
                                          <p:val>
                                            <p:strVal val="#ppt_x"/>
                                          </p:val>
                                        </p:tav>
                                      </p:tavLst>
                                    </p:anim>
                                    <p:anim calcmode="lin" valueType="num">
                                      <p:cBhvr additive="base">
                                        <p:cTn id="36" dur="500" fill="hold"/>
                                        <p:tgtEl>
                                          <p:spTgt spid="7171"/>
                                        </p:tgtEl>
                                        <p:attrNameLst>
                                          <p:attrName>ppt_y</p:attrName>
                                        </p:attrNameLst>
                                      </p:cBhvr>
                                      <p:tavLst>
                                        <p:tav tm="0">
                                          <p:val>
                                            <p:strVal val="#ppt_y"/>
                                          </p:val>
                                        </p:tav>
                                        <p:tav tm="100000">
                                          <p:val>
                                            <p:strVal val="#ppt_y"/>
                                          </p:val>
                                        </p:tav>
                                      </p:tavLst>
                                    </p:anim>
                                  </p:childTnLst>
                                </p:cTn>
                              </p:par>
                              <p:par>
                                <p:cTn id="37" presetID="6" presetClass="emph" presetSubtype="0" repeatCount="5000" fill="hold" grpId="1" nodeType="withEffect">
                                  <p:stCondLst>
                                    <p:cond delay="0"/>
                                  </p:stCondLst>
                                  <p:childTnLst>
                                    <p:animScale>
                                      <p:cBhvr>
                                        <p:cTn id="38" dur="500" fill="hold"/>
                                        <p:tgtEl>
                                          <p:spTgt spid="7181"/>
                                        </p:tgtEl>
                                      </p:cBhvr>
                                      <p:by x="110000" y="11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89"/>
                                        </p:tgtEl>
                                        <p:attrNameLst>
                                          <p:attrName>style.visibility</p:attrName>
                                        </p:attrNameLst>
                                      </p:cBhvr>
                                      <p:to>
                                        <p:strVal val="visible"/>
                                      </p:to>
                                    </p:set>
                                    <p:anim calcmode="lin" valueType="num">
                                      <p:cBhvr additive="base">
                                        <p:cTn id="43" dur="500" fill="hold"/>
                                        <p:tgtEl>
                                          <p:spTgt spid="7189"/>
                                        </p:tgtEl>
                                        <p:attrNameLst>
                                          <p:attrName>ppt_x</p:attrName>
                                        </p:attrNameLst>
                                      </p:cBhvr>
                                      <p:tavLst>
                                        <p:tav tm="0">
                                          <p:val>
                                            <p:strVal val="#ppt_x"/>
                                          </p:val>
                                        </p:tav>
                                        <p:tav tm="100000">
                                          <p:val>
                                            <p:strVal val="#ppt_x"/>
                                          </p:val>
                                        </p:tav>
                                      </p:tavLst>
                                    </p:anim>
                                    <p:anim calcmode="lin" valueType="num">
                                      <p:cBhvr additive="base">
                                        <p:cTn id="44" dur="500" fill="hold"/>
                                        <p:tgtEl>
                                          <p:spTgt spid="718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1+#ppt_w/2"/>
                                          </p:val>
                                        </p:tav>
                                        <p:tav tm="100000">
                                          <p:val>
                                            <p:strVal val="#ppt_x"/>
                                          </p:val>
                                        </p:tav>
                                      </p:tavLst>
                                    </p:anim>
                                    <p:anim calcmode="lin" valueType="num">
                                      <p:cBhvr additive="base">
                                        <p:cTn id="50"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1+#ppt_w/2"/>
                                          </p:val>
                                        </p:tav>
                                        <p:tav tm="100000">
                                          <p:val>
                                            <p:strVal val="#ppt_x"/>
                                          </p:val>
                                        </p:tav>
                                      </p:tavLst>
                                    </p:anim>
                                    <p:anim calcmode="lin" valueType="num">
                                      <p:cBhvr additive="base">
                                        <p:cTn id="56" dur="500" fill="hold"/>
                                        <p:tgtEl>
                                          <p:spTgt spid="36"/>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additive="base">
                                        <p:cTn id="59" dur="500" fill="hold"/>
                                        <p:tgtEl>
                                          <p:spTgt spid="34"/>
                                        </p:tgtEl>
                                        <p:attrNameLst>
                                          <p:attrName>ppt_x</p:attrName>
                                        </p:attrNameLst>
                                      </p:cBhvr>
                                      <p:tavLst>
                                        <p:tav tm="0">
                                          <p:val>
                                            <p:strVal val="1+#ppt_w/2"/>
                                          </p:val>
                                        </p:tav>
                                        <p:tav tm="100000">
                                          <p:val>
                                            <p:strVal val="#ppt_x"/>
                                          </p:val>
                                        </p:tav>
                                      </p:tavLst>
                                    </p:anim>
                                    <p:anim calcmode="lin" valueType="num">
                                      <p:cBhvr additive="base">
                                        <p:cTn id="60"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1+#ppt_w/2"/>
                                          </p:val>
                                        </p:tav>
                                        <p:tav tm="100000">
                                          <p:val>
                                            <p:strVal val="#ppt_x"/>
                                          </p:val>
                                        </p:tav>
                                      </p:tavLst>
                                    </p:anim>
                                    <p:anim calcmode="lin" valueType="num">
                                      <p:cBhvr additive="base">
                                        <p:cTn id="66" dur="500" fill="hold"/>
                                        <p:tgtEl>
                                          <p:spTgt spid="37"/>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additive="base">
                                        <p:cTn id="69" dur="500" fill="hold"/>
                                        <p:tgtEl>
                                          <p:spTgt spid="38"/>
                                        </p:tgtEl>
                                        <p:attrNameLst>
                                          <p:attrName>ppt_x</p:attrName>
                                        </p:attrNameLst>
                                      </p:cBhvr>
                                      <p:tavLst>
                                        <p:tav tm="0">
                                          <p:val>
                                            <p:strVal val="1+#ppt_w/2"/>
                                          </p:val>
                                        </p:tav>
                                        <p:tav tm="100000">
                                          <p:val>
                                            <p:strVal val="#ppt_x"/>
                                          </p:val>
                                        </p:tav>
                                      </p:tavLst>
                                    </p:anim>
                                    <p:anim calcmode="lin" valueType="num">
                                      <p:cBhvr additive="base">
                                        <p:cTn id="70" dur="500" fill="hold"/>
                                        <p:tgtEl>
                                          <p:spTgt spid="38"/>
                                        </p:tgtEl>
                                        <p:attrNameLst>
                                          <p:attrName>ppt_y</p:attrName>
                                        </p:attrNameLst>
                                      </p:cBhvr>
                                      <p:tavLst>
                                        <p:tav tm="0">
                                          <p:val>
                                            <p:strVal val="#ppt_y"/>
                                          </p:val>
                                        </p:tav>
                                        <p:tav tm="100000">
                                          <p:val>
                                            <p:strVal val="#ppt_y"/>
                                          </p:val>
                                        </p:tav>
                                      </p:tavLst>
                                    </p:anim>
                                  </p:childTnLst>
                                </p:cTn>
                              </p:par>
                              <p:par>
                                <p:cTn id="71" presetID="2" presetClass="entr" presetSubtype="2"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1+#ppt_w/2"/>
                                          </p:val>
                                        </p:tav>
                                        <p:tav tm="100000">
                                          <p:val>
                                            <p:strVal val="#ppt_x"/>
                                          </p:val>
                                        </p:tav>
                                      </p:tavLst>
                                    </p:anim>
                                    <p:anim calcmode="lin" valueType="num">
                                      <p:cBhvr additive="base">
                                        <p:cTn id="74" dur="500" fill="hold"/>
                                        <p:tgtEl>
                                          <p:spTgt spid="30"/>
                                        </p:tgtEl>
                                        <p:attrNameLst>
                                          <p:attrName>ppt_y</p:attrName>
                                        </p:attrNameLst>
                                      </p:cBhvr>
                                      <p:tavLst>
                                        <p:tav tm="0">
                                          <p:val>
                                            <p:strVal val="#ppt_y"/>
                                          </p:val>
                                        </p:tav>
                                        <p:tav tm="100000">
                                          <p:val>
                                            <p:strVal val="#ppt_y"/>
                                          </p:val>
                                        </p:tav>
                                      </p:tavLst>
                                    </p:anim>
                                  </p:childTnLst>
                                </p:cTn>
                              </p:par>
                              <p:par>
                                <p:cTn id="75" presetID="6" presetClass="emph" presetSubtype="0" repeatCount="5000" fill="hold" grpId="1" nodeType="withEffect">
                                  <p:stCondLst>
                                    <p:cond delay="0"/>
                                  </p:stCondLst>
                                  <p:childTnLst>
                                    <p:animScale>
                                      <p:cBhvr>
                                        <p:cTn id="76" dur="500" fill="hold"/>
                                        <p:tgtEl>
                                          <p:spTgt spid="38"/>
                                        </p:tgtEl>
                                      </p:cBhvr>
                                      <p:by x="110000" y="110000"/>
                                    </p:animScale>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1+#ppt_w/2"/>
                                          </p:val>
                                        </p:tav>
                                        <p:tav tm="100000">
                                          <p:val>
                                            <p:strVal val="#ppt_x"/>
                                          </p:val>
                                        </p:tav>
                                      </p:tavLst>
                                    </p:anim>
                                    <p:anim calcmode="lin" valueType="num">
                                      <p:cBhvr additive="base">
                                        <p:cTn id="82" dur="500" fill="hold"/>
                                        <p:tgtEl>
                                          <p:spTgt spid="39"/>
                                        </p:tgtEl>
                                        <p:attrNameLst>
                                          <p:attrName>ppt_y</p:attrName>
                                        </p:attrNameLst>
                                      </p:cBhvr>
                                      <p:tavLst>
                                        <p:tav tm="0">
                                          <p:val>
                                            <p:strVal val="#ppt_y"/>
                                          </p:val>
                                        </p:tav>
                                        <p:tav tm="100000">
                                          <p:val>
                                            <p:strVal val="#ppt_y"/>
                                          </p:val>
                                        </p:tav>
                                      </p:tavLst>
                                    </p:anim>
                                  </p:childTnLst>
                                </p:cTn>
                              </p:par>
                              <p:par>
                                <p:cTn id="83" presetID="2" presetClass="entr" presetSubtype="2" fill="hold" nodeType="withEffect">
                                  <p:stCondLst>
                                    <p:cond delay="0"/>
                                  </p:stCondLst>
                                  <p:childTnLst>
                                    <p:set>
                                      <p:cBhvr>
                                        <p:cTn id="84" dur="1" fill="hold">
                                          <p:stCondLst>
                                            <p:cond delay="0"/>
                                          </p:stCondLst>
                                        </p:cTn>
                                        <p:tgtEl>
                                          <p:spTgt spid="5"/>
                                        </p:tgtEl>
                                        <p:attrNameLst>
                                          <p:attrName>style.visibility</p:attrName>
                                        </p:attrNameLst>
                                      </p:cBhvr>
                                      <p:to>
                                        <p:strVal val="visible"/>
                                      </p:to>
                                    </p:set>
                                    <p:anim calcmode="lin" valueType="num">
                                      <p:cBhvr additive="base">
                                        <p:cTn id="85" dur="500" fill="hold"/>
                                        <p:tgtEl>
                                          <p:spTgt spid="5"/>
                                        </p:tgtEl>
                                        <p:attrNameLst>
                                          <p:attrName>ppt_x</p:attrName>
                                        </p:attrNameLst>
                                      </p:cBhvr>
                                      <p:tavLst>
                                        <p:tav tm="0">
                                          <p:val>
                                            <p:strVal val="1+#ppt_w/2"/>
                                          </p:val>
                                        </p:tav>
                                        <p:tav tm="100000">
                                          <p:val>
                                            <p:strVal val="#ppt_x"/>
                                          </p:val>
                                        </p:tav>
                                      </p:tavLst>
                                    </p:anim>
                                    <p:anim calcmode="lin" valueType="num">
                                      <p:cBhvr additive="base">
                                        <p:cTn id="86" dur="500" fill="hold"/>
                                        <p:tgtEl>
                                          <p:spTgt spid="5"/>
                                        </p:tgtEl>
                                        <p:attrNameLst>
                                          <p:attrName>ppt_y</p:attrName>
                                        </p:attrNameLst>
                                      </p:cBhvr>
                                      <p:tavLst>
                                        <p:tav tm="0">
                                          <p:val>
                                            <p:strVal val="#ppt_y"/>
                                          </p:val>
                                        </p:tav>
                                        <p:tav tm="100000">
                                          <p:val>
                                            <p:strVal val="#ppt_y"/>
                                          </p:val>
                                        </p:tav>
                                      </p:tavLst>
                                    </p:anim>
                                  </p:childTnLst>
                                </p:cTn>
                              </p:par>
                              <p:par>
                                <p:cTn id="87" presetID="6" presetClass="emph" presetSubtype="0" repeatCount="5000" fill="hold" nodeType="withEffect">
                                  <p:stCondLst>
                                    <p:cond delay="0"/>
                                  </p:stCondLst>
                                  <p:childTnLst>
                                    <p:animScale>
                                      <p:cBhvr>
                                        <p:cTn id="88" dur="500" fill="hold"/>
                                        <p:tgtEl>
                                          <p:spTgt spid="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4" grpId="0" animBg="1"/>
      <p:bldP spid="21" grpId="0" animBg="1"/>
      <p:bldP spid="7179" grpId="0"/>
      <p:bldP spid="7180" grpId="0"/>
      <p:bldP spid="7181" grpId="0"/>
      <p:bldP spid="7181" grpId="1"/>
      <p:bldP spid="7189" grpId="0"/>
      <p:bldP spid="33" grpId="0" animBg="1"/>
      <p:bldP spid="34" grpId="0" animBg="1"/>
      <p:bldP spid="36" grpId="0"/>
      <p:bldP spid="37" grpId="0"/>
      <p:bldP spid="38" grpId="0"/>
      <p:bldP spid="38" grpId="1"/>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1" name="グループ化 23">
            <a:extLst>
              <a:ext uri="{FF2B5EF4-FFF2-40B4-BE49-F238E27FC236}">
                <a16:creationId xmlns:a16="http://schemas.microsoft.com/office/drawing/2014/main" id="{F0CFCFF5-BC2B-4AFD-83E7-EBB89BD1E6C1}"/>
              </a:ext>
            </a:extLst>
          </p:cNvPr>
          <p:cNvGrpSpPr>
            <a:grpSpLocks/>
          </p:cNvGrpSpPr>
          <p:nvPr/>
        </p:nvGrpSpPr>
        <p:grpSpPr bwMode="auto">
          <a:xfrm>
            <a:off x="6552821" y="1568247"/>
            <a:ext cx="3276600" cy="1368425"/>
            <a:chOff x="1331640" y="2420888"/>
            <a:chExt cx="4392488" cy="936104"/>
          </a:xfrm>
        </p:grpSpPr>
        <p:sp>
          <p:nvSpPr>
            <p:cNvPr id="25" name="星 32 24">
              <a:extLst>
                <a:ext uri="{FF2B5EF4-FFF2-40B4-BE49-F238E27FC236}">
                  <a16:creationId xmlns:a16="http://schemas.microsoft.com/office/drawing/2014/main" id="{7C97AB00-8DD1-4817-BDCE-7916096B20FF}"/>
                </a:ext>
              </a:extLst>
            </p:cNvPr>
            <p:cNvSpPr/>
            <p:nvPr/>
          </p:nvSpPr>
          <p:spPr>
            <a:xfrm>
              <a:off x="1331640" y="2420888"/>
              <a:ext cx="4392488" cy="936104"/>
            </a:xfrm>
            <a:prstGeom prst="star32">
              <a:avLst>
                <a:gd name="adj" fmla="val 3208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7194" name="テキスト ボックス 26">
              <a:extLst>
                <a:ext uri="{FF2B5EF4-FFF2-40B4-BE49-F238E27FC236}">
                  <a16:creationId xmlns:a16="http://schemas.microsoft.com/office/drawing/2014/main" id="{BB9D6A53-4BE1-4CE0-A300-B1CF54B51BFD}"/>
                </a:ext>
              </a:extLst>
            </p:cNvPr>
            <p:cNvSpPr txBox="1">
              <a:spLocks noChangeArrowheads="1"/>
            </p:cNvSpPr>
            <p:nvPr/>
          </p:nvSpPr>
          <p:spPr bwMode="auto">
            <a:xfrm>
              <a:off x="1691680" y="2636912"/>
              <a:ext cx="3744416" cy="31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b="1">
                  <a:latin typeface="HGP創英角ｺﾞｼｯｸUB" panose="020B0900000000000000" pitchFamily="50" charset="-128"/>
                  <a:ea typeface="HGP創英角ｺﾞｼｯｸUB" panose="020B0900000000000000" pitchFamily="50" charset="-128"/>
                </a:rPr>
                <a:t> </a:t>
              </a:r>
            </a:p>
          </p:txBody>
        </p:sp>
      </p:grpSp>
      <p:sp>
        <p:nvSpPr>
          <p:cNvPr id="4" name="正方形/長方形 3">
            <a:extLst>
              <a:ext uri="{FF2B5EF4-FFF2-40B4-BE49-F238E27FC236}">
                <a16:creationId xmlns:a16="http://schemas.microsoft.com/office/drawing/2014/main" id="{A121AED8-5F75-4E9A-B14A-5A82F7339C4E}"/>
              </a:ext>
            </a:extLst>
          </p:cNvPr>
          <p:cNvSpPr/>
          <p:nvPr/>
        </p:nvSpPr>
        <p:spPr>
          <a:xfrm>
            <a:off x="252933" y="644152"/>
            <a:ext cx="9632244" cy="549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anchor="ctr"/>
          <a:lstStyle/>
          <a:p>
            <a:pPr>
              <a:defRPr/>
            </a:pPr>
            <a:r>
              <a:rPr lang="ja-JP" altLang="en-US" sz="2200" dirty="0">
                <a:solidFill>
                  <a:schemeClr val="tx1"/>
                </a:solidFill>
                <a:latin typeface="HGP創英角ｺﾞｼｯｸUB" pitchFamily="50" charset="-128"/>
                <a:ea typeface="HGP創英角ｺﾞｼｯｸUB" pitchFamily="50" charset="-128"/>
              </a:rPr>
              <a:t>⑧オレンジ年金共済を活用した開始年齢別積立額（１０００万円以上貯めるには）</a:t>
            </a:r>
            <a:endParaRPr lang="ja-JP" altLang="ja-JP" sz="2200" dirty="0">
              <a:solidFill>
                <a:schemeClr val="tx1"/>
              </a:solidFill>
            </a:endParaRPr>
          </a:p>
        </p:txBody>
      </p:sp>
      <p:sp>
        <p:nvSpPr>
          <p:cNvPr id="7174" name="AutoShape 2">
            <a:extLst>
              <a:ext uri="{FF2B5EF4-FFF2-40B4-BE49-F238E27FC236}">
                <a16:creationId xmlns:a16="http://schemas.microsoft.com/office/drawing/2014/main" id="{E6F202FB-686D-4100-8F61-30906721423D}"/>
              </a:ext>
            </a:extLst>
          </p:cNvPr>
          <p:cNvSpPr>
            <a:spLocks noChangeArrowheads="1"/>
          </p:cNvSpPr>
          <p:nvPr/>
        </p:nvSpPr>
        <p:spPr bwMode="auto">
          <a:xfrm>
            <a:off x="909956" y="2171453"/>
            <a:ext cx="1871511" cy="576262"/>
          </a:xfrm>
          <a:prstGeom prst="roundRect">
            <a:avLst>
              <a:gd name="adj" fmla="val 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74295" tIns="36000" rIns="74295" bIns="36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100" b="1" dirty="0">
                <a:solidFill>
                  <a:srgbClr val="000000"/>
                </a:solidFill>
                <a:latin typeface="ＭＳ Ｐゴシック" panose="020B0600070205080204" pitchFamily="50" charset="-128"/>
              </a:rPr>
              <a:t>支出  </a:t>
            </a:r>
            <a:r>
              <a:rPr lang="en-US" altLang="ja-JP" sz="2100" b="1" dirty="0">
                <a:solidFill>
                  <a:srgbClr val="000000"/>
                </a:solidFill>
                <a:latin typeface="ＭＳ Ｐゴシック" panose="020B0600070205080204" pitchFamily="50" charset="-128"/>
              </a:rPr>
              <a:t>1.6</a:t>
            </a:r>
            <a:r>
              <a:rPr lang="ja-JP" altLang="en-US" sz="2100" b="1" dirty="0">
                <a:solidFill>
                  <a:srgbClr val="000000"/>
                </a:solidFill>
                <a:latin typeface="ＭＳ Ｐゴシック" panose="020B0600070205080204" pitchFamily="50" charset="-128"/>
              </a:rPr>
              <a:t>万</a:t>
            </a:r>
            <a:r>
              <a:rPr lang="en-US" altLang="ja-JP" sz="2100" b="1" dirty="0">
                <a:solidFill>
                  <a:srgbClr val="000000"/>
                </a:solidFill>
                <a:latin typeface="ＭＳ Ｐゴシック" panose="020B0600070205080204" pitchFamily="50" charset="-128"/>
              </a:rPr>
              <a:t>/</a:t>
            </a:r>
            <a:r>
              <a:rPr lang="ja-JP" altLang="en-US" sz="2100" b="1" dirty="0">
                <a:solidFill>
                  <a:srgbClr val="000000"/>
                </a:solidFill>
                <a:latin typeface="ＭＳ Ｐゴシック" panose="020B0600070205080204" pitchFamily="50" charset="-128"/>
              </a:rPr>
              <a:t>月</a:t>
            </a:r>
          </a:p>
        </p:txBody>
      </p:sp>
      <p:sp>
        <p:nvSpPr>
          <p:cNvPr id="21" name="正方形/長方形 20">
            <a:extLst>
              <a:ext uri="{FF2B5EF4-FFF2-40B4-BE49-F238E27FC236}">
                <a16:creationId xmlns:a16="http://schemas.microsoft.com/office/drawing/2014/main" id="{43F07014-8232-4763-B082-4E93E61ED309}"/>
              </a:ext>
            </a:extLst>
          </p:cNvPr>
          <p:cNvSpPr/>
          <p:nvPr/>
        </p:nvSpPr>
        <p:spPr>
          <a:xfrm>
            <a:off x="909957" y="1724850"/>
            <a:ext cx="1871512" cy="429142"/>
          </a:xfrm>
          <a:prstGeom prst="rect">
            <a:avLst/>
          </a:prstGeom>
          <a:solidFill>
            <a:srgbClr val="FF00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b="1" dirty="0">
                <a:solidFill>
                  <a:schemeClr val="bg1"/>
                </a:solidFill>
              </a:rPr>
              <a:t>19.2</a:t>
            </a:r>
            <a:r>
              <a:rPr lang="ja-JP" altLang="en-US" sz="2400" b="1" dirty="0">
                <a:solidFill>
                  <a:schemeClr val="bg1"/>
                </a:solidFill>
              </a:rPr>
              <a:t>万円</a:t>
            </a:r>
            <a:r>
              <a:rPr lang="en-US" altLang="ja-JP" sz="2400" b="1" dirty="0">
                <a:solidFill>
                  <a:schemeClr val="bg1"/>
                </a:solidFill>
              </a:rPr>
              <a:t>/</a:t>
            </a:r>
            <a:r>
              <a:rPr lang="ja-JP" altLang="en-US" sz="2400" b="1" dirty="0">
                <a:solidFill>
                  <a:schemeClr val="bg1"/>
                </a:solidFill>
              </a:rPr>
              <a:t>年　</a:t>
            </a:r>
          </a:p>
        </p:txBody>
      </p:sp>
      <p:sp>
        <p:nvSpPr>
          <p:cNvPr id="7180" name="テキスト ボックス 22">
            <a:extLst>
              <a:ext uri="{FF2B5EF4-FFF2-40B4-BE49-F238E27FC236}">
                <a16:creationId xmlns:a16="http://schemas.microsoft.com/office/drawing/2014/main" id="{DAD7AA3D-A773-46A6-858F-526E310F4E0C}"/>
              </a:ext>
            </a:extLst>
          </p:cNvPr>
          <p:cNvSpPr txBox="1">
            <a:spLocks noChangeArrowheads="1"/>
          </p:cNvSpPr>
          <p:nvPr/>
        </p:nvSpPr>
        <p:spPr bwMode="auto">
          <a:xfrm>
            <a:off x="6552819" y="1934006"/>
            <a:ext cx="6492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800" b="1" dirty="0">
                <a:latin typeface="HGP創英角ｺﾞｼｯｸUB" panose="020B0900000000000000" pitchFamily="50" charset="-128"/>
                <a:ea typeface="HGP創英角ｺﾞｼｯｸUB" panose="020B0900000000000000" pitchFamily="50" charset="-128"/>
              </a:rPr>
              <a:t>＝</a:t>
            </a:r>
          </a:p>
        </p:txBody>
      </p:sp>
      <p:sp>
        <p:nvSpPr>
          <p:cNvPr id="7181" name="正方形/長方形 27">
            <a:extLst>
              <a:ext uri="{FF2B5EF4-FFF2-40B4-BE49-F238E27FC236}">
                <a16:creationId xmlns:a16="http://schemas.microsoft.com/office/drawing/2014/main" id="{7E391DDE-438F-4646-969A-74DC703303B7}"/>
              </a:ext>
            </a:extLst>
          </p:cNvPr>
          <p:cNvSpPr>
            <a:spLocks noChangeArrowheads="1"/>
          </p:cNvSpPr>
          <p:nvPr/>
        </p:nvSpPr>
        <p:spPr bwMode="auto">
          <a:xfrm>
            <a:off x="7160207" y="1964318"/>
            <a:ext cx="21964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400" b="1" dirty="0">
                <a:solidFill>
                  <a:srgbClr val="FF0000"/>
                </a:solidFill>
                <a:latin typeface="HGP創英角ｺﾞｼｯｸUB" panose="020B0900000000000000" pitchFamily="50" charset="-128"/>
                <a:ea typeface="HGP創英角ｺﾞｼｯｸUB" panose="020B0900000000000000" pitchFamily="50" charset="-128"/>
              </a:rPr>
              <a:t>約１０２０万円</a:t>
            </a:r>
            <a:r>
              <a:rPr lang="ja-JP" altLang="en-US" sz="1800" b="1" dirty="0">
                <a:solidFill>
                  <a:srgbClr val="000000"/>
                </a:solidFill>
                <a:latin typeface="ＭＳ Ｐゴシック" panose="020B0600070205080204" pitchFamily="50" charset="-128"/>
              </a:rPr>
              <a:t>　</a:t>
            </a:r>
            <a:endParaRPr lang="en-US" altLang="ja-JP" sz="1800" b="1" dirty="0">
              <a:solidFill>
                <a:srgbClr val="000000"/>
              </a:solidFill>
              <a:latin typeface="ＭＳ Ｐゴシック" panose="020B0600070205080204" pitchFamily="50" charset="-128"/>
            </a:endParaRPr>
          </a:p>
        </p:txBody>
      </p:sp>
      <p:sp>
        <p:nvSpPr>
          <p:cNvPr id="27" name="正方形/長方形 26">
            <a:extLst>
              <a:ext uri="{FF2B5EF4-FFF2-40B4-BE49-F238E27FC236}">
                <a16:creationId xmlns:a16="http://schemas.microsoft.com/office/drawing/2014/main" id="{B56BAFF8-926C-476D-AD00-C6907B381135}"/>
              </a:ext>
            </a:extLst>
          </p:cNvPr>
          <p:cNvSpPr/>
          <p:nvPr/>
        </p:nvSpPr>
        <p:spPr>
          <a:xfrm>
            <a:off x="381000" y="2"/>
            <a:ext cx="7337961" cy="5135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a:solidFill>
                  <a:schemeClr val="bg1"/>
                </a:solidFill>
                <a:latin typeface="HGP創英角ｺﾞｼｯｸUB" pitchFamily="50" charset="-128"/>
                <a:ea typeface="HGP創英角ｺﾞｼｯｸUB" pitchFamily="50" charset="-128"/>
              </a:rPr>
              <a:t>　５．オレンジ年金共済の活用　　　　</a:t>
            </a:r>
            <a:r>
              <a:rPr lang="ja-JP" altLang="en-US" b="1" dirty="0">
                <a:solidFill>
                  <a:schemeClr val="bg1"/>
                </a:solidFill>
              </a:rPr>
              <a:t>　</a:t>
            </a:r>
            <a:endParaRPr lang="ja-JP" altLang="ja-JP" sz="1200" dirty="0"/>
          </a:p>
        </p:txBody>
      </p:sp>
      <p:sp>
        <p:nvSpPr>
          <p:cNvPr id="26" name="正方形/長方形 25">
            <a:extLst>
              <a:ext uri="{FF2B5EF4-FFF2-40B4-BE49-F238E27FC236}">
                <a16:creationId xmlns:a16="http://schemas.microsoft.com/office/drawing/2014/main" id="{003EAB11-9200-4BD6-B2E8-AF7D983EA27E}"/>
              </a:ext>
            </a:extLst>
          </p:cNvPr>
          <p:cNvSpPr/>
          <p:nvPr/>
        </p:nvSpPr>
        <p:spPr>
          <a:xfrm>
            <a:off x="777718" y="1141806"/>
            <a:ext cx="2308170" cy="549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anchor="ctr"/>
          <a:lstStyle/>
          <a:p>
            <a:pPr>
              <a:defRPr/>
            </a:pPr>
            <a:r>
              <a:rPr lang="ja-JP" altLang="en-US" sz="2000" dirty="0">
                <a:solidFill>
                  <a:schemeClr val="tx1"/>
                </a:solidFill>
                <a:latin typeface="HGP創英角ｺﾞｼｯｸUB" pitchFamily="50" charset="-128"/>
                <a:ea typeface="HGP創英角ｺﾞｼｯｸUB" pitchFamily="50" charset="-128"/>
              </a:rPr>
              <a:t>１）開始年齢２２歳</a:t>
            </a:r>
            <a:endParaRPr lang="ja-JP" altLang="ja-JP" sz="1200" dirty="0">
              <a:solidFill>
                <a:schemeClr val="tx1"/>
              </a:solidFill>
            </a:endParaRPr>
          </a:p>
        </p:txBody>
      </p:sp>
      <p:sp>
        <p:nvSpPr>
          <p:cNvPr id="28" name="正方形/長方形 27">
            <a:extLst>
              <a:ext uri="{FF2B5EF4-FFF2-40B4-BE49-F238E27FC236}">
                <a16:creationId xmlns:a16="http://schemas.microsoft.com/office/drawing/2014/main" id="{9D2F776B-84A5-456E-AA22-0861E63FA99A}"/>
              </a:ext>
            </a:extLst>
          </p:cNvPr>
          <p:cNvSpPr/>
          <p:nvPr/>
        </p:nvSpPr>
        <p:spPr>
          <a:xfrm>
            <a:off x="777717" y="2873856"/>
            <a:ext cx="2382322" cy="561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anchor="ctr"/>
          <a:lstStyle/>
          <a:p>
            <a:pPr>
              <a:defRPr/>
            </a:pPr>
            <a:r>
              <a:rPr lang="ja-JP" altLang="en-US" sz="2000" dirty="0">
                <a:solidFill>
                  <a:schemeClr val="tx1"/>
                </a:solidFill>
                <a:latin typeface="HGP創英角ｺﾞｼｯｸUB" pitchFamily="50" charset="-128"/>
                <a:ea typeface="HGP創英角ｺﾞｼｯｸUB" pitchFamily="50" charset="-128"/>
              </a:rPr>
              <a:t>２）開始年齢３０歳</a:t>
            </a:r>
            <a:endParaRPr lang="ja-JP" altLang="ja-JP" sz="1200" dirty="0">
              <a:solidFill>
                <a:schemeClr val="tx1"/>
              </a:solidFill>
            </a:endParaRPr>
          </a:p>
        </p:txBody>
      </p:sp>
      <p:sp>
        <p:nvSpPr>
          <p:cNvPr id="29" name="正方形/長方形 28">
            <a:extLst>
              <a:ext uri="{FF2B5EF4-FFF2-40B4-BE49-F238E27FC236}">
                <a16:creationId xmlns:a16="http://schemas.microsoft.com/office/drawing/2014/main" id="{3D90F8E7-977E-47C7-ADCE-FE7E57867D33}"/>
              </a:ext>
            </a:extLst>
          </p:cNvPr>
          <p:cNvSpPr/>
          <p:nvPr/>
        </p:nvSpPr>
        <p:spPr>
          <a:xfrm>
            <a:off x="777717" y="4689940"/>
            <a:ext cx="2308171" cy="549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anchor="ctr"/>
          <a:lstStyle/>
          <a:p>
            <a:pPr>
              <a:defRPr/>
            </a:pPr>
            <a:r>
              <a:rPr lang="ja-JP" altLang="en-US" sz="2000" dirty="0">
                <a:solidFill>
                  <a:schemeClr val="tx1"/>
                </a:solidFill>
                <a:latin typeface="HGP創英角ｺﾞｼｯｸUB" pitchFamily="50" charset="-128"/>
                <a:ea typeface="HGP創英角ｺﾞｼｯｸUB" pitchFamily="50" charset="-128"/>
              </a:rPr>
              <a:t>３）開始年齢４０歳</a:t>
            </a:r>
            <a:endParaRPr lang="ja-JP" altLang="ja-JP" sz="1200" dirty="0">
              <a:solidFill>
                <a:schemeClr val="tx1"/>
              </a:solidFill>
            </a:endParaRPr>
          </a:p>
        </p:txBody>
      </p:sp>
      <p:sp>
        <p:nvSpPr>
          <p:cNvPr id="35" name="テキスト ボックス 21">
            <a:extLst>
              <a:ext uri="{FF2B5EF4-FFF2-40B4-BE49-F238E27FC236}">
                <a16:creationId xmlns:a16="http://schemas.microsoft.com/office/drawing/2014/main" id="{6E9145C7-B47A-450F-A6F2-F6BDCC59547E}"/>
              </a:ext>
            </a:extLst>
          </p:cNvPr>
          <p:cNvSpPr txBox="1">
            <a:spLocks noChangeArrowheads="1"/>
          </p:cNvSpPr>
          <p:nvPr/>
        </p:nvSpPr>
        <p:spPr bwMode="auto">
          <a:xfrm>
            <a:off x="2752081" y="1990850"/>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dirty="0">
                <a:latin typeface="HGP創英角ｺﾞｼｯｸUB" panose="020B0900000000000000" pitchFamily="50" charset="-128"/>
                <a:ea typeface="HGP創英角ｺﾞｼｯｸUB" panose="020B0900000000000000" pitchFamily="50" charset="-128"/>
              </a:rPr>
              <a:t>×</a:t>
            </a:r>
            <a:endParaRPr lang="ja-JP" altLang="en-US" sz="2800" b="1" dirty="0">
              <a:latin typeface="HGP創英角ｺﾞｼｯｸUB" panose="020B0900000000000000" pitchFamily="50" charset="-128"/>
              <a:ea typeface="HGP創英角ｺﾞｼｯｸUB" panose="020B0900000000000000" pitchFamily="50" charset="-128"/>
            </a:endParaRPr>
          </a:p>
        </p:txBody>
      </p:sp>
      <p:sp>
        <p:nvSpPr>
          <p:cNvPr id="40" name="AutoShape 2">
            <a:extLst>
              <a:ext uri="{FF2B5EF4-FFF2-40B4-BE49-F238E27FC236}">
                <a16:creationId xmlns:a16="http://schemas.microsoft.com/office/drawing/2014/main" id="{839DAA56-7551-43D0-BC88-1F4275037E66}"/>
              </a:ext>
            </a:extLst>
          </p:cNvPr>
          <p:cNvSpPr>
            <a:spLocks noChangeArrowheads="1"/>
          </p:cNvSpPr>
          <p:nvPr/>
        </p:nvSpPr>
        <p:spPr bwMode="auto">
          <a:xfrm>
            <a:off x="3264333" y="1990850"/>
            <a:ext cx="895911" cy="576262"/>
          </a:xfrm>
          <a:prstGeom prst="roundRect">
            <a:avLst>
              <a:gd name="adj" fmla="val 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74295" tIns="36000" rIns="74295" bIns="36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400" b="1" dirty="0">
                <a:solidFill>
                  <a:srgbClr val="000000"/>
                </a:solidFill>
                <a:latin typeface="ＭＳ Ｐゴシック" panose="020B0600070205080204" pitchFamily="50" charset="-128"/>
              </a:rPr>
              <a:t>４３年　</a:t>
            </a:r>
            <a:endParaRPr lang="ja-JP" altLang="ja-JP" sz="2400" dirty="0">
              <a:latin typeface="Arial" panose="020B0604020202020204" pitchFamily="34" charset="0"/>
            </a:endParaRPr>
          </a:p>
        </p:txBody>
      </p:sp>
      <p:sp>
        <p:nvSpPr>
          <p:cNvPr id="41" name="テキスト ボックス 21">
            <a:extLst>
              <a:ext uri="{FF2B5EF4-FFF2-40B4-BE49-F238E27FC236}">
                <a16:creationId xmlns:a16="http://schemas.microsoft.com/office/drawing/2014/main" id="{70DA1F51-CD5F-4DEC-BD05-50D807E371CC}"/>
              </a:ext>
            </a:extLst>
          </p:cNvPr>
          <p:cNvSpPr txBox="1">
            <a:spLocks noChangeArrowheads="1"/>
          </p:cNvSpPr>
          <p:nvPr/>
        </p:nvSpPr>
        <p:spPr bwMode="auto">
          <a:xfrm>
            <a:off x="4103051" y="1991422"/>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800" b="1" dirty="0">
                <a:latin typeface="HGP創英角ｺﾞｼｯｸUB" panose="020B0900000000000000" pitchFamily="50" charset="-128"/>
                <a:ea typeface="HGP創英角ｺﾞｼｯｸUB" panose="020B0900000000000000" pitchFamily="50" charset="-128"/>
              </a:rPr>
              <a:t>＋</a:t>
            </a:r>
          </a:p>
        </p:txBody>
      </p:sp>
      <p:sp>
        <p:nvSpPr>
          <p:cNvPr id="42" name="AutoShape 2">
            <a:extLst>
              <a:ext uri="{FF2B5EF4-FFF2-40B4-BE49-F238E27FC236}">
                <a16:creationId xmlns:a16="http://schemas.microsoft.com/office/drawing/2014/main" id="{19F88E90-432C-49E3-9862-D0D4882FD66B}"/>
              </a:ext>
            </a:extLst>
          </p:cNvPr>
          <p:cNvSpPr>
            <a:spLocks noChangeArrowheads="1"/>
          </p:cNvSpPr>
          <p:nvPr/>
        </p:nvSpPr>
        <p:spPr bwMode="auto">
          <a:xfrm>
            <a:off x="4623590" y="2184479"/>
            <a:ext cx="1871511" cy="576262"/>
          </a:xfrm>
          <a:prstGeom prst="roundRect">
            <a:avLst>
              <a:gd name="adj" fmla="val 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74295" tIns="36000" rIns="74295" bIns="36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400" b="1" dirty="0">
                <a:solidFill>
                  <a:srgbClr val="000000"/>
                </a:solidFill>
                <a:latin typeface="ＭＳ Ｐゴシック" panose="020B0600070205080204" pitchFamily="50" charset="-128"/>
              </a:rPr>
              <a:t>約１９５万円　</a:t>
            </a:r>
            <a:endParaRPr lang="ja-JP" altLang="ja-JP" sz="2400" dirty="0">
              <a:latin typeface="Arial" panose="020B0604020202020204" pitchFamily="34" charset="0"/>
            </a:endParaRPr>
          </a:p>
        </p:txBody>
      </p:sp>
      <p:sp>
        <p:nvSpPr>
          <p:cNvPr id="43" name="正方形/長方形 42">
            <a:extLst>
              <a:ext uri="{FF2B5EF4-FFF2-40B4-BE49-F238E27FC236}">
                <a16:creationId xmlns:a16="http://schemas.microsoft.com/office/drawing/2014/main" id="{8A370952-4D80-49CE-A79B-7B43C1BBC2F8}"/>
              </a:ext>
            </a:extLst>
          </p:cNvPr>
          <p:cNvSpPr/>
          <p:nvPr/>
        </p:nvSpPr>
        <p:spPr>
          <a:xfrm>
            <a:off x="4623591" y="1737876"/>
            <a:ext cx="1871512" cy="429142"/>
          </a:xfrm>
          <a:prstGeom prst="rect">
            <a:avLst/>
          </a:prstGeom>
          <a:solidFill>
            <a:srgbClr val="FF00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bg1"/>
                </a:solidFill>
              </a:rPr>
              <a:t>利息</a:t>
            </a:r>
            <a:endParaRPr lang="en-US" altLang="ja-JP" sz="2400" b="1" dirty="0">
              <a:solidFill>
                <a:schemeClr val="bg1"/>
              </a:solidFill>
            </a:endParaRPr>
          </a:p>
        </p:txBody>
      </p:sp>
      <p:grpSp>
        <p:nvGrpSpPr>
          <p:cNvPr id="44" name="グループ化 23">
            <a:extLst>
              <a:ext uri="{FF2B5EF4-FFF2-40B4-BE49-F238E27FC236}">
                <a16:creationId xmlns:a16="http://schemas.microsoft.com/office/drawing/2014/main" id="{880A1437-83D7-4C83-AA9C-5E3778EAC4AB}"/>
              </a:ext>
            </a:extLst>
          </p:cNvPr>
          <p:cNvGrpSpPr>
            <a:grpSpLocks/>
          </p:cNvGrpSpPr>
          <p:nvPr/>
        </p:nvGrpSpPr>
        <p:grpSpPr bwMode="auto">
          <a:xfrm>
            <a:off x="6555916" y="5109144"/>
            <a:ext cx="3276600" cy="1368425"/>
            <a:chOff x="1331640" y="2420888"/>
            <a:chExt cx="4392488" cy="936104"/>
          </a:xfrm>
        </p:grpSpPr>
        <p:sp>
          <p:nvSpPr>
            <p:cNvPr id="45" name="星 32 24">
              <a:extLst>
                <a:ext uri="{FF2B5EF4-FFF2-40B4-BE49-F238E27FC236}">
                  <a16:creationId xmlns:a16="http://schemas.microsoft.com/office/drawing/2014/main" id="{A6383E17-50C2-444D-A026-9ACE8AD5F206}"/>
                </a:ext>
              </a:extLst>
            </p:cNvPr>
            <p:cNvSpPr/>
            <p:nvPr/>
          </p:nvSpPr>
          <p:spPr>
            <a:xfrm>
              <a:off x="1331640" y="2420888"/>
              <a:ext cx="4392488" cy="936104"/>
            </a:xfrm>
            <a:prstGeom prst="star32">
              <a:avLst>
                <a:gd name="adj" fmla="val 3208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6" name="テキスト ボックス 26">
              <a:extLst>
                <a:ext uri="{FF2B5EF4-FFF2-40B4-BE49-F238E27FC236}">
                  <a16:creationId xmlns:a16="http://schemas.microsoft.com/office/drawing/2014/main" id="{ACA22DE7-A95E-4534-8955-007565A3CA8B}"/>
                </a:ext>
              </a:extLst>
            </p:cNvPr>
            <p:cNvSpPr txBox="1">
              <a:spLocks noChangeArrowheads="1"/>
            </p:cNvSpPr>
            <p:nvPr/>
          </p:nvSpPr>
          <p:spPr bwMode="auto">
            <a:xfrm>
              <a:off x="1691680" y="2636912"/>
              <a:ext cx="3744416" cy="31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b="1">
                  <a:latin typeface="HGP創英角ｺﾞｼｯｸUB" panose="020B0900000000000000" pitchFamily="50" charset="-128"/>
                  <a:ea typeface="HGP創英角ｺﾞｼｯｸUB" panose="020B0900000000000000" pitchFamily="50" charset="-128"/>
                </a:rPr>
                <a:t> </a:t>
              </a:r>
            </a:p>
          </p:txBody>
        </p:sp>
      </p:grpSp>
      <p:sp>
        <p:nvSpPr>
          <p:cNvPr id="47" name="AutoShape 2">
            <a:extLst>
              <a:ext uri="{FF2B5EF4-FFF2-40B4-BE49-F238E27FC236}">
                <a16:creationId xmlns:a16="http://schemas.microsoft.com/office/drawing/2014/main" id="{BECE3DFB-33F5-40C2-9C0C-351B0D30A6EB}"/>
              </a:ext>
            </a:extLst>
          </p:cNvPr>
          <p:cNvSpPr>
            <a:spLocks noChangeArrowheads="1"/>
          </p:cNvSpPr>
          <p:nvPr/>
        </p:nvSpPr>
        <p:spPr bwMode="auto">
          <a:xfrm>
            <a:off x="913051" y="5712350"/>
            <a:ext cx="1871511" cy="576262"/>
          </a:xfrm>
          <a:prstGeom prst="roundRect">
            <a:avLst>
              <a:gd name="adj" fmla="val 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74295" tIns="36000" rIns="74295" bIns="36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100" b="1" dirty="0">
                <a:solidFill>
                  <a:srgbClr val="000000"/>
                </a:solidFill>
                <a:latin typeface="ＭＳ Ｐゴシック" panose="020B0600070205080204" pitchFamily="50" charset="-128"/>
              </a:rPr>
              <a:t>支出  </a:t>
            </a:r>
            <a:r>
              <a:rPr lang="en-US" altLang="ja-JP" sz="2100" b="1" dirty="0">
                <a:solidFill>
                  <a:srgbClr val="000000"/>
                </a:solidFill>
                <a:latin typeface="ＭＳ Ｐゴシック" panose="020B0600070205080204" pitchFamily="50" charset="-128"/>
              </a:rPr>
              <a:t>3.0</a:t>
            </a:r>
            <a:r>
              <a:rPr lang="ja-JP" altLang="en-US" sz="2100" b="1" dirty="0">
                <a:solidFill>
                  <a:srgbClr val="000000"/>
                </a:solidFill>
                <a:latin typeface="ＭＳ Ｐゴシック" panose="020B0600070205080204" pitchFamily="50" charset="-128"/>
              </a:rPr>
              <a:t>万</a:t>
            </a:r>
            <a:r>
              <a:rPr lang="en-US" altLang="ja-JP" sz="2100" b="1" dirty="0">
                <a:solidFill>
                  <a:srgbClr val="000000"/>
                </a:solidFill>
                <a:latin typeface="ＭＳ Ｐゴシック" panose="020B0600070205080204" pitchFamily="50" charset="-128"/>
              </a:rPr>
              <a:t>/</a:t>
            </a:r>
            <a:r>
              <a:rPr lang="ja-JP" altLang="en-US" sz="2100" b="1" dirty="0">
                <a:solidFill>
                  <a:srgbClr val="000000"/>
                </a:solidFill>
                <a:latin typeface="ＭＳ Ｐゴシック" panose="020B0600070205080204" pitchFamily="50" charset="-128"/>
              </a:rPr>
              <a:t>月</a:t>
            </a:r>
          </a:p>
        </p:txBody>
      </p:sp>
      <p:sp>
        <p:nvSpPr>
          <p:cNvPr id="48" name="正方形/長方形 47">
            <a:extLst>
              <a:ext uri="{FF2B5EF4-FFF2-40B4-BE49-F238E27FC236}">
                <a16:creationId xmlns:a16="http://schemas.microsoft.com/office/drawing/2014/main" id="{37ADBB67-93C0-4C27-B54A-E4E3BCE71B9C}"/>
              </a:ext>
            </a:extLst>
          </p:cNvPr>
          <p:cNvSpPr/>
          <p:nvPr/>
        </p:nvSpPr>
        <p:spPr>
          <a:xfrm>
            <a:off x="913052" y="5265747"/>
            <a:ext cx="1871512" cy="429142"/>
          </a:xfrm>
          <a:prstGeom prst="rect">
            <a:avLst/>
          </a:prstGeom>
          <a:solidFill>
            <a:srgbClr val="FF00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b="1">
                <a:solidFill>
                  <a:schemeClr val="bg1"/>
                </a:solidFill>
              </a:rPr>
              <a:t>36.0</a:t>
            </a:r>
            <a:r>
              <a:rPr lang="ja-JP" altLang="en-US" sz="2400" b="1">
                <a:solidFill>
                  <a:schemeClr val="bg1"/>
                </a:solidFill>
              </a:rPr>
              <a:t>万円</a:t>
            </a:r>
            <a:r>
              <a:rPr lang="en-US" altLang="ja-JP" sz="2400" b="1">
                <a:solidFill>
                  <a:schemeClr val="bg1"/>
                </a:solidFill>
              </a:rPr>
              <a:t>/</a:t>
            </a:r>
            <a:r>
              <a:rPr lang="ja-JP" altLang="en-US" sz="2400" b="1">
                <a:solidFill>
                  <a:schemeClr val="bg1"/>
                </a:solidFill>
              </a:rPr>
              <a:t>年　</a:t>
            </a:r>
            <a:endParaRPr lang="ja-JP" altLang="en-US" sz="2400" b="1" dirty="0">
              <a:solidFill>
                <a:schemeClr val="bg1"/>
              </a:solidFill>
            </a:endParaRPr>
          </a:p>
        </p:txBody>
      </p:sp>
      <p:sp>
        <p:nvSpPr>
          <p:cNvPr id="50" name="テキスト ボックス 22">
            <a:extLst>
              <a:ext uri="{FF2B5EF4-FFF2-40B4-BE49-F238E27FC236}">
                <a16:creationId xmlns:a16="http://schemas.microsoft.com/office/drawing/2014/main" id="{F8DF7DF8-1F97-4DE8-9874-FA16A9E28E32}"/>
              </a:ext>
            </a:extLst>
          </p:cNvPr>
          <p:cNvSpPr txBox="1">
            <a:spLocks noChangeArrowheads="1"/>
          </p:cNvSpPr>
          <p:nvPr/>
        </p:nvSpPr>
        <p:spPr bwMode="auto">
          <a:xfrm>
            <a:off x="6555914" y="5474903"/>
            <a:ext cx="6492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800" b="1" dirty="0">
                <a:latin typeface="HGP創英角ｺﾞｼｯｸUB" panose="020B0900000000000000" pitchFamily="50" charset="-128"/>
                <a:ea typeface="HGP創英角ｺﾞｼｯｸUB" panose="020B0900000000000000" pitchFamily="50" charset="-128"/>
              </a:rPr>
              <a:t>＝</a:t>
            </a:r>
          </a:p>
        </p:txBody>
      </p:sp>
      <p:sp>
        <p:nvSpPr>
          <p:cNvPr id="51" name="正方形/長方形 27">
            <a:extLst>
              <a:ext uri="{FF2B5EF4-FFF2-40B4-BE49-F238E27FC236}">
                <a16:creationId xmlns:a16="http://schemas.microsoft.com/office/drawing/2014/main" id="{D5F70E43-2918-40F7-8D4F-0656C00EFF9E}"/>
              </a:ext>
            </a:extLst>
          </p:cNvPr>
          <p:cNvSpPr>
            <a:spLocks noChangeArrowheads="1"/>
          </p:cNvSpPr>
          <p:nvPr/>
        </p:nvSpPr>
        <p:spPr bwMode="auto">
          <a:xfrm>
            <a:off x="7163302" y="5505215"/>
            <a:ext cx="21964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400" b="1" dirty="0">
                <a:solidFill>
                  <a:srgbClr val="FF0000"/>
                </a:solidFill>
                <a:latin typeface="HGP創英角ｺﾞｼｯｸUB" panose="020B0900000000000000" pitchFamily="50" charset="-128"/>
                <a:ea typeface="HGP創英角ｺﾞｼｯｸUB" panose="020B0900000000000000" pitchFamily="50" charset="-128"/>
              </a:rPr>
              <a:t>約１０００万円</a:t>
            </a:r>
            <a:r>
              <a:rPr lang="ja-JP" altLang="en-US" sz="1800" b="1" dirty="0">
                <a:solidFill>
                  <a:srgbClr val="000000"/>
                </a:solidFill>
                <a:latin typeface="ＭＳ Ｐゴシック" panose="020B0600070205080204" pitchFamily="50" charset="-128"/>
              </a:rPr>
              <a:t>　</a:t>
            </a:r>
            <a:endParaRPr lang="en-US" altLang="ja-JP" sz="1800" b="1" dirty="0">
              <a:solidFill>
                <a:srgbClr val="000000"/>
              </a:solidFill>
              <a:latin typeface="ＭＳ Ｐゴシック" panose="020B0600070205080204" pitchFamily="50" charset="-128"/>
            </a:endParaRPr>
          </a:p>
        </p:txBody>
      </p:sp>
      <p:sp>
        <p:nvSpPr>
          <p:cNvPr id="52" name="テキスト ボックス 21">
            <a:extLst>
              <a:ext uri="{FF2B5EF4-FFF2-40B4-BE49-F238E27FC236}">
                <a16:creationId xmlns:a16="http://schemas.microsoft.com/office/drawing/2014/main" id="{94E8269C-DD79-4963-AF03-EA176F09AB22}"/>
              </a:ext>
            </a:extLst>
          </p:cNvPr>
          <p:cNvSpPr txBox="1">
            <a:spLocks noChangeArrowheads="1"/>
          </p:cNvSpPr>
          <p:nvPr/>
        </p:nvSpPr>
        <p:spPr bwMode="auto">
          <a:xfrm>
            <a:off x="2755176" y="5531747"/>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dirty="0">
                <a:latin typeface="HGP創英角ｺﾞｼｯｸUB" panose="020B0900000000000000" pitchFamily="50" charset="-128"/>
                <a:ea typeface="HGP創英角ｺﾞｼｯｸUB" panose="020B0900000000000000" pitchFamily="50" charset="-128"/>
              </a:rPr>
              <a:t>×</a:t>
            </a:r>
            <a:endParaRPr lang="ja-JP" altLang="en-US" sz="2800" b="1" dirty="0">
              <a:latin typeface="HGP創英角ｺﾞｼｯｸUB" panose="020B0900000000000000" pitchFamily="50" charset="-128"/>
              <a:ea typeface="HGP創英角ｺﾞｼｯｸUB" panose="020B0900000000000000" pitchFamily="50" charset="-128"/>
            </a:endParaRPr>
          </a:p>
        </p:txBody>
      </p:sp>
      <p:sp>
        <p:nvSpPr>
          <p:cNvPr id="53" name="AutoShape 2">
            <a:extLst>
              <a:ext uri="{FF2B5EF4-FFF2-40B4-BE49-F238E27FC236}">
                <a16:creationId xmlns:a16="http://schemas.microsoft.com/office/drawing/2014/main" id="{C44CE90F-B51F-4775-94F0-D724388F2892}"/>
              </a:ext>
            </a:extLst>
          </p:cNvPr>
          <p:cNvSpPr>
            <a:spLocks noChangeArrowheads="1"/>
          </p:cNvSpPr>
          <p:nvPr/>
        </p:nvSpPr>
        <p:spPr bwMode="auto">
          <a:xfrm>
            <a:off x="3267428" y="5531747"/>
            <a:ext cx="895911" cy="576262"/>
          </a:xfrm>
          <a:prstGeom prst="roundRect">
            <a:avLst>
              <a:gd name="adj" fmla="val 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74295" tIns="36000" rIns="74295" bIns="36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400" b="1" dirty="0">
                <a:solidFill>
                  <a:srgbClr val="000000"/>
                </a:solidFill>
                <a:latin typeface="ＭＳ Ｐゴシック" panose="020B0600070205080204" pitchFamily="50" charset="-128"/>
              </a:rPr>
              <a:t>２５年　</a:t>
            </a:r>
            <a:endParaRPr lang="ja-JP" altLang="ja-JP" sz="2400" dirty="0">
              <a:latin typeface="Arial" panose="020B0604020202020204" pitchFamily="34" charset="0"/>
            </a:endParaRPr>
          </a:p>
        </p:txBody>
      </p:sp>
      <p:sp>
        <p:nvSpPr>
          <p:cNvPr id="54" name="テキスト ボックス 21">
            <a:extLst>
              <a:ext uri="{FF2B5EF4-FFF2-40B4-BE49-F238E27FC236}">
                <a16:creationId xmlns:a16="http://schemas.microsoft.com/office/drawing/2014/main" id="{FF1EEAD9-EF3C-432B-9913-C5733E487A51}"/>
              </a:ext>
            </a:extLst>
          </p:cNvPr>
          <p:cNvSpPr txBox="1">
            <a:spLocks noChangeArrowheads="1"/>
          </p:cNvSpPr>
          <p:nvPr/>
        </p:nvSpPr>
        <p:spPr bwMode="auto">
          <a:xfrm>
            <a:off x="4106146" y="5532319"/>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800" b="1" dirty="0">
                <a:latin typeface="HGP創英角ｺﾞｼｯｸUB" panose="020B0900000000000000" pitchFamily="50" charset="-128"/>
                <a:ea typeface="HGP創英角ｺﾞｼｯｸUB" panose="020B0900000000000000" pitchFamily="50" charset="-128"/>
              </a:rPr>
              <a:t>＋</a:t>
            </a:r>
          </a:p>
        </p:txBody>
      </p:sp>
      <p:sp>
        <p:nvSpPr>
          <p:cNvPr id="55" name="AutoShape 2">
            <a:extLst>
              <a:ext uri="{FF2B5EF4-FFF2-40B4-BE49-F238E27FC236}">
                <a16:creationId xmlns:a16="http://schemas.microsoft.com/office/drawing/2014/main" id="{2E5FBF6E-FBB4-4D04-AD24-C0D567FD41B9}"/>
              </a:ext>
            </a:extLst>
          </p:cNvPr>
          <p:cNvSpPr>
            <a:spLocks noChangeArrowheads="1"/>
          </p:cNvSpPr>
          <p:nvPr/>
        </p:nvSpPr>
        <p:spPr bwMode="auto">
          <a:xfrm>
            <a:off x="4626685" y="5725376"/>
            <a:ext cx="1871511" cy="576262"/>
          </a:xfrm>
          <a:prstGeom prst="roundRect">
            <a:avLst>
              <a:gd name="adj" fmla="val 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74295" tIns="36000" rIns="74295" bIns="36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400" b="1" dirty="0">
                <a:solidFill>
                  <a:srgbClr val="000000"/>
                </a:solidFill>
                <a:latin typeface="ＭＳ Ｐゴシック" panose="020B0600070205080204" pitchFamily="50" charset="-128"/>
              </a:rPr>
              <a:t>約１００万円　</a:t>
            </a:r>
            <a:endParaRPr lang="ja-JP" altLang="ja-JP" sz="2400" dirty="0">
              <a:latin typeface="Arial" panose="020B0604020202020204" pitchFamily="34" charset="0"/>
            </a:endParaRPr>
          </a:p>
        </p:txBody>
      </p:sp>
      <p:sp>
        <p:nvSpPr>
          <p:cNvPr id="56" name="正方形/長方形 55">
            <a:extLst>
              <a:ext uri="{FF2B5EF4-FFF2-40B4-BE49-F238E27FC236}">
                <a16:creationId xmlns:a16="http://schemas.microsoft.com/office/drawing/2014/main" id="{00BD105A-345F-421B-8E4D-16C8076E6B1D}"/>
              </a:ext>
            </a:extLst>
          </p:cNvPr>
          <p:cNvSpPr/>
          <p:nvPr/>
        </p:nvSpPr>
        <p:spPr>
          <a:xfrm>
            <a:off x="4626686" y="5278773"/>
            <a:ext cx="1871512" cy="429142"/>
          </a:xfrm>
          <a:prstGeom prst="rect">
            <a:avLst/>
          </a:prstGeom>
          <a:solidFill>
            <a:srgbClr val="FF00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bg1"/>
                </a:solidFill>
              </a:rPr>
              <a:t>利息</a:t>
            </a:r>
            <a:endParaRPr lang="en-US" altLang="ja-JP" sz="2400" b="1" dirty="0">
              <a:solidFill>
                <a:schemeClr val="bg1"/>
              </a:solidFill>
            </a:endParaRPr>
          </a:p>
        </p:txBody>
      </p:sp>
      <p:grpSp>
        <p:nvGrpSpPr>
          <p:cNvPr id="57" name="グループ化 23">
            <a:extLst>
              <a:ext uri="{FF2B5EF4-FFF2-40B4-BE49-F238E27FC236}">
                <a16:creationId xmlns:a16="http://schemas.microsoft.com/office/drawing/2014/main" id="{9E7AD3FB-5171-42F1-9DD8-8A1E440EA4EB}"/>
              </a:ext>
            </a:extLst>
          </p:cNvPr>
          <p:cNvGrpSpPr>
            <a:grpSpLocks/>
          </p:cNvGrpSpPr>
          <p:nvPr/>
        </p:nvGrpSpPr>
        <p:grpSpPr bwMode="auto">
          <a:xfrm>
            <a:off x="6555918" y="3302736"/>
            <a:ext cx="3276600" cy="1368425"/>
            <a:chOff x="1331640" y="2420888"/>
            <a:chExt cx="4392488" cy="936104"/>
          </a:xfrm>
        </p:grpSpPr>
        <p:sp>
          <p:nvSpPr>
            <p:cNvPr id="58" name="星 32 24">
              <a:extLst>
                <a:ext uri="{FF2B5EF4-FFF2-40B4-BE49-F238E27FC236}">
                  <a16:creationId xmlns:a16="http://schemas.microsoft.com/office/drawing/2014/main" id="{CE5A115F-51D6-4A24-B1BD-3DBA68D91401}"/>
                </a:ext>
              </a:extLst>
            </p:cNvPr>
            <p:cNvSpPr/>
            <p:nvPr/>
          </p:nvSpPr>
          <p:spPr>
            <a:xfrm>
              <a:off x="1331640" y="2420888"/>
              <a:ext cx="4392488" cy="936104"/>
            </a:xfrm>
            <a:prstGeom prst="star32">
              <a:avLst>
                <a:gd name="adj" fmla="val 3208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59" name="テキスト ボックス 26">
              <a:extLst>
                <a:ext uri="{FF2B5EF4-FFF2-40B4-BE49-F238E27FC236}">
                  <a16:creationId xmlns:a16="http://schemas.microsoft.com/office/drawing/2014/main" id="{9529A3FB-EB35-45C1-9CD0-49449D0FB00C}"/>
                </a:ext>
              </a:extLst>
            </p:cNvPr>
            <p:cNvSpPr txBox="1">
              <a:spLocks noChangeArrowheads="1"/>
            </p:cNvSpPr>
            <p:nvPr/>
          </p:nvSpPr>
          <p:spPr bwMode="auto">
            <a:xfrm>
              <a:off x="1691680" y="2636912"/>
              <a:ext cx="3744416" cy="31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b="1">
                  <a:latin typeface="HGP創英角ｺﾞｼｯｸUB" panose="020B0900000000000000" pitchFamily="50" charset="-128"/>
                  <a:ea typeface="HGP創英角ｺﾞｼｯｸUB" panose="020B0900000000000000" pitchFamily="50" charset="-128"/>
                </a:rPr>
                <a:t> </a:t>
              </a:r>
            </a:p>
          </p:txBody>
        </p:sp>
      </p:grpSp>
      <p:sp>
        <p:nvSpPr>
          <p:cNvPr id="60" name="AutoShape 2">
            <a:extLst>
              <a:ext uri="{FF2B5EF4-FFF2-40B4-BE49-F238E27FC236}">
                <a16:creationId xmlns:a16="http://schemas.microsoft.com/office/drawing/2014/main" id="{73A7562E-8CEB-4B13-9CE3-0C6F6FF7922D}"/>
              </a:ext>
            </a:extLst>
          </p:cNvPr>
          <p:cNvSpPr>
            <a:spLocks noChangeArrowheads="1"/>
          </p:cNvSpPr>
          <p:nvPr/>
        </p:nvSpPr>
        <p:spPr bwMode="auto">
          <a:xfrm>
            <a:off x="913053" y="3905942"/>
            <a:ext cx="1871511" cy="576262"/>
          </a:xfrm>
          <a:prstGeom prst="roundRect">
            <a:avLst>
              <a:gd name="adj" fmla="val 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74295" tIns="36000" rIns="74295" bIns="36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100" b="1" dirty="0">
                <a:solidFill>
                  <a:srgbClr val="000000"/>
                </a:solidFill>
                <a:latin typeface="ＭＳ Ｐゴシック" panose="020B0600070205080204" pitchFamily="50" charset="-128"/>
              </a:rPr>
              <a:t>支出  </a:t>
            </a:r>
            <a:r>
              <a:rPr lang="en-US" altLang="ja-JP" sz="2100" b="1" dirty="0">
                <a:solidFill>
                  <a:srgbClr val="000000"/>
                </a:solidFill>
                <a:latin typeface="ＭＳ Ｐゴシック" panose="020B0600070205080204" pitchFamily="50" charset="-128"/>
              </a:rPr>
              <a:t>2.1</a:t>
            </a:r>
            <a:r>
              <a:rPr lang="ja-JP" altLang="en-US" sz="2100" b="1" dirty="0">
                <a:solidFill>
                  <a:srgbClr val="000000"/>
                </a:solidFill>
                <a:latin typeface="ＭＳ Ｐゴシック" panose="020B0600070205080204" pitchFamily="50" charset="-128"/>
              </a:rPr>
              <a:t>万</a:t>
            </a:r>
            <a:r>
              <a:rPr lang="en-US" altLang="ja-JP" sz="2100" b="1" dirty="0">
                <a:solidFill>
                  <a:srgbClr val="000000"/>
                </a:solidFill>
                <a:latin typeface="ＭＳ Ｐゴシック" panose="020B0600070205080204" pitchFamily="50" charset="-128"/>
              </a:rPr>
              <a:t>/</a:t>
            </a:r>
            <a:r>
              <a:rPr lang="ja-JP" altLang="en-US" sz="2100" b="1" dirty="0">
                <a:solidFill>
                  <a:srgbClr val="000000"/>
                </a:solidFill>
                <a:latin typeface="ＭＳ Ｐゴシック" panose="020B0600070205080204" pitchFamily="50" charset="-128"/>
              </a:rPr>
              <a:t>月</a:t>
            </a:r>
          </a:p>
        </p:txBody>
      </p:sp>
      <p:sp>
        <p:nvSpPr>
          <p:cNvPr id="61" name="正方形/長方形 60">
            <a:extLst>
              <a:ext uri="{FF2B5EF4-FFF2-40B4-BE49-F238E27FC236}">
                <a16:creationId xmlns:a16="http://schemas.microsoft.com/office/drawing/2014/main" id="{7BD2848A-536A-4750-B3AB-0DCC151A37FE}"/>
              </a:ext>
            </a:extLst>
          </p:cNvPr>
          <p:cNvSpPr/>
          <p:nvPr/>
        </p:nvSpPr>
        <p:spPr>
          <a:xfrm>
            <a:off x="913054" y="3459339"/>
            <a:ext cx="1871512" cy="429142"/>
          </a:xfrm>
          <a:prstGeom prst="rect">
            <a:avLst/>
          </a:prstGeom>
          <a:solidFill>
            <a:srgbClr val="FF00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b="1">
                <a:solidFill>
                  <a:schemeClr val="bg1"/>
                </a:solidFill>
              </a:rPr>
              <a:t>25.2</a:t>
            </a:r>
            <a:r>
              <a:rPr lang="ja-JP" altLang="en-US" sz="2400" b="1">
                <a:solidFill>
                  <a:schemeClr val="bg1"/>
                </a:solidFill>
              </a:rPr>
              <a:t>万円</a:t>
            </a:r>
            <a:r>
              <a:rPr lang="en-US" altLang="ja-JP" sz="2400" b="1">
                <a:solidFill>
                  <a:schemeClr val="bg1"/>
                </a:solidFill>
              </a:rPr>
              <a:t>/</a:t>
            </a:r>
            <a:r>
              <a:rPr lang="ja-JP" altLang="en-US" sz="2400" b="1">
                <a:solidFill>
                  <a:schemeClr val="bg1"/>
                </a:solidFill>
              </a:rPr>
              <a:t>年　</a:t>
            </a:r>
            <a:endParaRPr lang="ja-JP" altLang="en-US" sz="2400" b="1" dirty="0">
              <a:solidFill>
                <a:schemeClr val="bg1"/>
              </a:solidFill>
            </a:endParaRPr>
          </a:p>
        </p:txBody>
      </p:sp>
      <p:sp>
        <p:nvSpPr>
          <p:cNvPr id="62" name="テキスト ボックス 22">
            <a:extLst>
              <a:ext uri="{FF2B5EF4-FFF2-40B4-BE49-F238E27FC236}">
                <a16:creationId xmlns:a16="http://schemas.microsoft.com/office/drawing/2014/main" id="{B78B4161-C905-420B-BEA7-7D4C4DD7512D}"/>
              </a:ext>
            </a:extLst>
          </p:cNvPr>
          <p:cNvSpPr txBox="1">
            <a:spLocks noChangeArrowheads="1"/>
          </p:cNvSpPr>
          <p:nvPr/>
        </p:nvSpPr>
        <p:spPr bwMode="auto">
          <a:xfrm>
            <a:off x="6555916" y="3668495"/>
            <a:ext cx="6492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800" b="1" dirty="0">
                <a:latin typeface="HGP創英角ｺﾞｼｯｸUB" panose="020B0900000000000000" pitchFamily="50" charset="-128"/>
                <a:ea typeface="HGP創英角ｺﾞｼｯｸUB" panose="020B0900000000000000" pitchFamily="50" charset="-128"/>
              </a:rPr>
              <a:t>＝</a:t>
            </a:r>
          </a:p>
        </p:txBody>
      </p:sp>
      <p:sp>
        <p:nvSpPr>
          <p:cNvPr id="63" name="正方形/長方形 27">
            <a:extLst>
              <a:ext uri="{FF2B5EF4-FFF2-40B4-BE49-F238E27FC236}">
                <a16:creationId xmlns:a16="http://schemas.microsoft.com/office/drawing/2014/main" id="{89598E95-36B2-469A-81B0-0C9F5D12970F}"/>
              </a:ext>
            </a:extLst>
          </p:cNvPr>
          <p:cNvSpPr>
            <a:spLocks noChangeArrowheads="1"/>
          </p:cNvSpPr>
          <p:nvPr/>
        </p:nvSpPr>
        <p:spPr bwMode="auto">
          <a:xfrm>
            <a:off x="7163303" y="3698807"/>
            <a:ext cx="21964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400" b="1" dirty="0">
                <a:solidFill>
                  <a:srgbClr val="FF0000"/>
                </a:solidFill>
                <a:latin typeface="HGP創英角ｺﾞｼｯｸUB" panose="020B0900000000000000" pitchFamily="50" charset="-128"/>
                <a:ea typeface="HGP創英角ｺﾞｼｯｸUB" panose="020B0900000000000000" pitchFamily="50" charset="-128"/>
              </a:rPr>
              <a:t>約１０４０万円</a:t>
            </a:r>
            <a:r>
              <a:rPr lang="ja-JP" altLang="en-US" sz="1800" b="1" dirty="0">
                <a:solidFill>
                  <a:srgbClr val="000000"/>
                </a:solidFill>
                <a:latin typeface="ＭＳ Ｐゴシック" panose="020B0600070205080204" pitchFamily="50" charset="-128"/>
              </a:rPr>
              <a:t>　</a:t>
            </a:r>
            <a:endParaRPr lang="en-US" altLang="ja-JP" sz="1800" b="1" dirty="0">
              <a:solidFill>
                <a:srgbClr val="000000"/>
              </a:solidFill>
              <a:latin typeface="ＭＳ Ｐゴシック" panose="020B0600070205080204" pitchFamily="50" charset="-128"/>
            </a:endParaRPr>
          </a:p>
        </p:txBody>
      </p:sp>
      <p:sp>
        <p:nvSpPr>
          <p:cNvPr id="64" name="テキスト ボックス 21">
            <a:extLst>
              <a:ext uri="{FF2B5EF4-FFF2-40B4-BE49-F238E27FC236}">
                <a16:creationId xmlns:a16="http://schemas.microsoft.com/office/drawing/2014/main" id="{5B9E4A20-2E1B-477E-89C9-5C4DEB296680}"/>
              </a:ext>
            </a:extLst>
          </p:cNvPr>
          <p:cNvSpPr txBox="1">
            <a:spLocks noChangeArrowheads="1"/>
          </p:cNvSpPr>
          <p:nvPr/>
        </p:nvSpPr>
        <p:spPr bwMode="auto">
          <a:xfrm>
            <a:off x="2755178" y="3725339"/>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dirty="0">
                <a:latin typeface="HGP創英角ｺﾞｼｯｸUB" panose="020B0900000000000000" pitchFamily="50" charset="-128"/>
                <a:ea typeface="HGP創英角ｺﾞｼｯｸUB" panose="020B0900000000000000" pitchFamily="50" charset="-128"/>
              </a:rPr>
              <a:t>×</a:t>
            </a:r>
            <a:endParaRPr lang="ja-JP" altLang="en-US" sz="2800" b="1" dirty="0">
              <a:latin typeface="HGP創英角ｺﾞｼｯｸUB" panose="020B0900000000000000" pitchFamily="50" charset="-128"/>
              <a:ea typeface="HGP創英角ｺﾞｼｯｸUB" panose="020B0900000000000000" pitchFamily="50" charset="-128"/>
            </a:endParaRPr>
          </a:p>
        </p:txBody>
      </p:sp>
      <p:sp>
        <p:nvSpPr>
          <p:cNvPr id="65" name="AutoShape 2">
            <a:extLst>
              <a:ext uri="{FF2B5EF4-FFF2-40B4-BE49-F238E27FC236}">
                <a16:creationId xmlns:a16="http://schemas.microsoft.com/office/drawing/2014/main" id="{2CF16741-512C-4AD5-8F0C-64E1ABD79BBC}"/>
              </a:ext>
            </a:extLst>
          </p:cNvPr>
          <p:cNvSpPr>
            <a:spLocks noChangeArrowheads="1"/>
          </p:cNvSpPr>
          <p:nvPr/>
        </p:nvSpPr>
        <p:spPr bwMode="auto">
          <a:xfrm>
            <a:off x="3267430" y="3725339"/>
            <a:ext cx="895911" cy="576262"/>
          </a:xfrm>
          <a:prstGeom prst="roundRect">
            <a:avLst>
              <a:gd name="adj" fmla="val 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74295" tIns="36000" rIns="74295" bIns="36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400" b="1" dirty="0">
                <a:solidFill>
                  <a:srgbClr val="000000"/>
                </a:solidFill>
                <a:latin typeface="ＭＳ Ｐゴシック" panose="020B0600070205080204" pitchFamily="50" charset="-128"/>
              </a:rPr>
              <a:t>３５年　</a:t>
            </a:r>
            <a:endParaRPr lang="ja-JP" altLang="ja-JP" sz="2400" dirty="0">
              <a:latin typeface="Arial" panose="020B0604020202020204" pitchFamily="34" charset="0"/>
            </a:endParaRPr>
          </a:p>
        </p:txBody>
      </p:sp>
      <p:sp>
        <p:nvSpPr>
          <p:cNvPr id="66" name="テキスト ボックス 21">
            <a:extLst>
              <a:ext uri="{FF2B5EF4-FFF2-40B4-BE49-F238E27FC236}">
                <a16:creationId xmlns:a16="http://schemas.microsoft.com/office/drawing/2014/main" id="{DA9ED49C-45FF-4406-94EB-4E93F48472C9}"/>
              </a:ext>
            </a:extLst>
          </p:cNvPr>
          <p:cNvSpPr txBox="1">
            <a:spLocks noChangeArrowheads="1"/>
          </p:cNvSpPr>
          <p:nvPr/>
        </p:nvSpPr>
        <p:spPr bwMode="auto">
          <a:xfrm>
            <a:off x="4106148" y="3725911"/>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800" b="1" dirty="0">
                <a:latin typeface="HGP創英角ｺﾞｼｯｸUB" panose="020B0900000000000000" pitchFamily="50" charset="-128"/>
                <a:ea typeface="HGP創英角ｺﾞｼｯｸUB" panose="020B0900000000000000" pitchFamily="50" charset="-128"/>
              </a:rPr>
              <a:t>＋</a:t>
            </a:r>
          </a:p>
        </p:txBody>
      </p:sp>
      <p:sp>
        <p:nvSpPr>
          <p:cNvPr id="67" name="AutoShape 2">
            <a:extLst>
              <a:ext uri="{FF2B5EF4-FFF2-40B4-BE49-F238E27FC236}">
                <a16:creationId xmlns:a16="http://schemas.microsoft.com/office/drawing/2014/main" id="{1240908D-4B00-4FC1-8E18-91B183120821}"/>
              </a:ext>
            </a:extLst>
          </p:cNvPr>
          <p:cNvSpPr>
            <a:spLocks noChangeArrowheads="1"/>
          </p:cNvSpPr>
          <p:nvPr/>
        </p:nvSpPr>
        <p:spPr bwMode="auto">
          <a:xfrm>
            <a:off x="4626687" y="3918968"/>
            <a:ext cx="1871511" cy="576262"/>
          </a:xfrm>
          <a:prstGeom prst="roundRect">
            <a:avLst>
              <a:gd name="adj" fmla="val 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74295" tIns="36000" rIns="74295" bIns="36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400" b="1" dirty="0">
                <a:solidFill>
                  <a:srgbClr val="000000"/>
                </a:solidFill>
                <a:latin typeface="ＭＳ Ｐゴシック" panose="020B0600070205080204" pitchFamily="50" charset="-128"/>
              </a:rPr>
              <a:t>約１５８万円　</a:t>
            </a:r>
            <a:endParaRPr lang="ja-JP" altLang="ja-JP" sz="2400" dirty="0">
              <a:latin typeface="Arial" panose="020B0604020202020204" pitchFamily="34" charset="0"/>
            </a:endParaRPr>
          </a:p>
        </p:txBody>
      </p:sp>
      <p:sp>
        <p:nvSpPr>
          <p:cNvPr id="68" name="正方形/長方形 67">
            <a:extLst>
              <a:ext uri="{FF2B5EF4-FFF2-40B4-BE49-F238E27FC236}">
                <a16:creationId xmlns:a16="http://schemas.microsoft.com/office/drawing/2014/main" id="{A1E4FF9C-79A5-4488-A687-ACBED777BDAB}"/>
              </a:ext>
            </a:extLst>
          </p:cNvPr>
          <p:cNvSpPr/>
          <p:nvPr/>
        </p:nvSpPr>
        <p:spPr>
          <a:xfrm>
            <a:off x="4626688" y="3472365"/>
            <a:ext cx="1871512" cy="429142"/>
          </a:xfrm>
          <a:prstGeom prst="rect">
            <a:avLst/>
          </a:prstGeom>
          <a:solidFill>
            <a:srgbClr val="FF00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bg1"/>
                </a:solidFill>
              </a:rPr>
              <a:t>利息</a:t>
            </a:r>
            <a:endParaRPr lang="en-US" altLang="ja-JP" sz="2400" b="1" dirty="0">
              <a:solidFill>
                <a:schemeClr val="bg1"/>
              </a:solidFill>
            </a:endParaRPr>
          </a:p>
        </p:txBody>
      </p:sp>
      <p:pic>
        <p:nvPicPr>
          <p:cNvPr id="49" name="図 48">
            <a:extLst>
              <a:ext uri="{FF2B5EF4-FFF2-40B4-BE49-F238E27FC236}">
                <a16:creationId xmlns:a16="http://schemas.microsoft.com/office/drawing/2014/main" id="{388AB2C6-337F-4D9C-989A-F09920487F14}"/>
              </a:ext>
            </a:extLst>
          </p:cNvPr>
          <p:cNvPicPr>
            <a:picLocks noChangeAspect="1"/>
          </p:cNvPicPr>
          <p:nvPr/>
        </p:nvPicPr>
        <p:blipFill>
          <a:blip r:embed="rId3"/>
          <a:stretch>
            <a:fillRect/>
          </a:stretch>
        </p:blipFill>
        <p:spPr>
          <a:xfrm>
            <a:off x="7867306" y="123917"/>
            <a:ext cx="1423122" cy="411956"/>
          </a:xfrm>
          <a:prstGeom prst="rect">
            <a:avLst/>
          </a:prstGeom>
        </p:spPr>
      </p:pic>
      <p:sp>
        <p:nvSpPr>
          <p:cNvPr id="69" name="正方形/長方形 68">
            <a:extLst>
              <a:ext uri="{FF2B5EF4-FFF2-40B4-BE49-F238E27FC236}">
                <a16:creationId xmlns:a16="http://schemas.microsoft.com/office/drawing/2014/main" id="{32A01EAA-D871-413C-8463-194DE09A4142}"/>
              </a:ext>
            </a:extLst>
          </p:cNvPr>
          <p:cNvSpPr/>
          <p:nvPr/>
        </p:nvSpPr>
        <p:spPr>
          <a:xfrm>
            <a:off x="420413" y="545812"/>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Tree>
    <p:extLst>
      <p:ext uri="{BB962C8B-B14F-4D97-AF65-F5344CB8AC3E}">
        <p14:creationId xmlns:p14="http://schemas.microsoft.com/office/powerpoint/2010/main" val="189740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barn(inVertical)">
                                      <p:cBhvr>
                                        <p:cTn id="7" dur="500"/>
                                        <p:tgtEl>
                                          <p:spTgt spid="717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arn(inVertical)">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barn(inVertical)">
                                      <p:cBhvr>
                                        <p:cTn id="23" dur="500"/>
                                        <p:tgtEl>
                                          <p:spTgt spid="4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barn(inVertical)">
                                      <p:cBhvr>
                                        <p:cTn id="26" dur="500"/>
                                        <p:tgtEl>
                                          <p:spTgt spid="4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barn(inVertical)">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7181"/>
                                        </p:tgtEl>
                                        <p:attrNameLst>
                                          <p:attrName>style.visibility</p:attrName>
                                        </p:attrNameLst>
                                      </p:cBhvr>
                                      <p:to>
                                        <p:strVal val="visible"/>
                                      </p:to>
                                    </p:set>
                                    <p:anim calcmode="lin" valueType="num">
                                      <p:cBhvr additive="base">
                                        <p:cTn id="34" dur="500" fill="hold"/>
                                        <p:tgtEl>
                                          <p:spTgt spid="7181"/>
                                        </p:tgtEl>
                                        <p:attrNameLst>
                                          <p:attrName>ppt_x</p:attrName>
                                        </p:attrNameLst>
                                      </p:cBhvr>
                                      <p:tavLst>
                                        <p:tav tm="0">
                                          <p:val>
                                            <p:strVal val="1+#ppt_w/2"/>
                                          </p:val>
                                        </p:tav>
                                        <p:tav tm="100000">
                                          <p:val>
                                            <p:strVal val="#ppt_x"/>
                                          </p:val>
                                        </p:tav>
                                      </p:tavLst>
                                    </p:anim>
                                    <p:anim calcmode="lin" valueType="num">
                                      <p:cBhvr additive="base">
                                        <p:cTn id="35" dur="500" fill="hold"/>
                                        <p:tgtEl>
                                          <p:spTgt spid="7181"/>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7171"/>
                                        </p:tgtEl>
                                        <p:attrNameLst>
                                          <p:attrName>style.visibility</p:attrName>
                                        </p:attrNameLst>
                                      </p:cBhvr>
                                      <p:to>
                                        <p:strVal val="visible"/>
                                      </p:to>
                                    </p:set>
                                    <p:anim calcmode="lin" valueType="num">
                                      <p:cBhvr additive="base">
                                        <p:cTn id="38" dur="500" fill="hold"/>
                                        <p:tgtEl>
                                          <p:spTgt spid="7171"/>
                                        </p:tgtEl>
                                        <p:attrNameLst>
                                          <p:attrName>ppt_x</p:attrName>
                                        </p:attrNameLst>
                                      </p:cBhvr>
                                      <p:tavLst>
                                        <p:tav tm="0">
                                          <p:val>
                                            <p:strVal val="1+#ppt_w/2"/>
                                          </p:val>
                                        </p:tav>
                                        <p:tav tm="100000">
                                          <p:val>
                                            <p:strVal val="#ppt_x"/>
                                          </p:val>
                                        </p:tav>
                                      </p:tavLst>
                                    </p:anim>
                                    <p:anim calcmode="lin" valueType="num">
                                      <p:cBhvr additive="base">
                                        <p:cTn id="39" dur="500" fill="hold"/>
                                        <p:tgtEl>
                                          <p:spTgt spid="7171"/>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7180"/>
                                        </p:tgtEl>
                                        <p:attrNameLst>
                                          <p:attrName>style.visibility</p:attrName>
                                        </p:attrNameLst>
                                      </p:cBhvr>
                                      <p:to>
                                        <p:strVal val="visible"/>
                                      </p:to>
                                    </p:set>
                                    <p:anim calcmode="lin" valueType="num">
                                      <p:cBhvr additive="base">
                                        <p:cTn id="42" dur="500" fill="hold"/>
                                        <p:tgtEl>
                                          <p:spTgt spid="7180"/>
                                        </p:tgtEl>
                                        <p:attrNameLst>
                                          <p:attrName>ppt_x</p:attrName>
                                        </p:attrNameLst>
                                      </p:cBhvr>
                                      <p:tavLst>
                                        <p:tav tm="0">
                                          <p:val>
                                            <p:strVal val="1+#ppt_w/2"/>
                                          </p:val>
                                        </p:tav>
                                        <p:tav tm="100000">
                                          <p:val>
                                            <p:strVal val="#ppt_x"/>
                                          </p:val>
                                        </p:tav>
                                      </p:tavLst>
                                    </p:anim>
                                    <p:anim calcmode="lin" valueType="num">
                                      <p:cBhvr additive="base">
                                        <p:cTn id="43" dur="500" fill="hold"/>
                                        <p:tgtEl>
                                          <p:spTgt spid="7180"/>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barn(inVertical)">
                                      <p:cBhvr>
                                        <p:cTn id="48" dur="500"/>
                                        <p:tgtEl>
                                          <p:spTgt spid="61"/>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barn(inVertical)">
                                      <p:cBhvr>
                                        <p:cTn id="51" dur="500"/>
                                        <p:tgtEl>
                                          <p:spTgt spid="60"/>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barn(inVertical)">
                                      <p:cBhvr>
                                        <p:cTn id="56" dur="500"/>
                                        <p:tgtEl>
                                          <p:spTgt spid="64"/>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barn(inVertical)">
                                      <p:cBhvr>
                                        <p:cTn id="59" dur="500"/>
                                        <p:tgtEl>
                                          <p:spTgt spid="65"/>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barn(inVertical)">
                                      <p:cBhvr>
                                        <p:cTn id="64" dur="500"/>
                                        <p:tgtEl>
                                          <p:spTgt spid="66"/>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barn(inVertical)">
                                      <p:cBhvr>
                                        <p:cTn id="67" dur="500"/>
                                        <p:tgtEl>
                                          <p:spTgt spid="68"/>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67"/>
                                        </p:tgtEl>
                                        <p:attrNameLst>
                                          <p:attrName>style.visibility</p:attrName>
                                        </p:attrNameLst>
                                      </p:cBhvr>
                                      <p:to>
                                        <p:strVal val="visible"/>
                                      </p:to>
                                    </p:set>
                                    <p:animEffect transition="in" filter="barn(inVertical)">
                                      <p:cBhvr>
                                        <p:cTn id="70" dur="500"/>
                                        <p:tgtEl>
                                          <p:spTgt spid="67"/>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additive="base">
                                        <p:cTn id="75" dur="500" fill="hold"/>
                                        <p:tgtEl>
                                          <p:spTgt spid="62"/>
                                        </p:tgtEl>
                                        <p:attrNameLst>
                                          <p:attrName>ppt_x</p:attrName>
                                        </p:attrNameLst>
                                      </p:cBhvr>
                                      <p:tavLst>
                                        <p:tav tm="0">
                                          <p:val>
                                            <p:strVal val="1+#ppt_w/2"/>
                                          </p:val>
                                        </p:tav>
                                        <p:tav tm="100000">
                                          <p:val>
                                            <p:strVal val="#ppt_x"/>
                                          </p:val>
                                        </p:tav>
                                      </p:tavLst>
                                    </p:anim>
                                    <p:anim calcmode="lin" valueType="num">
                                      <p:cBhvr additive="base">
                                        <p:cTn id="76" dur="500" fill="hold"/>
                                        <p:tgtEl>
                                          <p:spTgt spid="62"/>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additive="base">
                                        <p:cTn id="79" dur="500" fill="hold"/>
                                        <p:tgtEl>
                                          <p:spTgt spid="63"/>
                                        </p:tgtEl>
                                        <p:attrNameLst>
                                          <p:attrName>ppt_x</p:attrName>
                                        </p:attrNameLst>
                                      </p:cBhvr>
                                      <p:tavLst>
                                        <p:tav tm="0">
                                          <p:val>
                                            <p:strVal val="1+#ppt_w/2"/>
                                          </p:val>
                                        </p:tav>
                                        <p:tav tm="100000">
                                          <p:val>
                                            <p:strVal val="#ppt_x"/>
                                          </p:val>
                                        </p:tav>
                                      </p:tavLst>
                                    </p:anim>
                                    <p:anim calcmode="lin" valueType="num">
                                      <p:cBhvr additive="base">
                                        <p:cTn id="80" dur="500" fill="hold"/>
                                        <p:tgtEl>
                                          <p:spTgt spid="63"/>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1+#ppt_w/2"/>
                                          </p:val>
                                        </p:tav>
                                        <p:tav tm="100000">
                                          <p:val>
                                            <p:strVal val="#ppt_x"/>
                                          </p:val>
                                        </p:tav>
                                      </p:tavLst>
                                    </p:anim>
                                    <p:anim calcmode="lin" valueType="num">
                                      <p:cBhvr additive="base">
                                        <p:cTn id="84"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barn(inVertical)">
                                      <p:cBhvr>
                                        <p:cTn id="89" dur="500"/>
                                        <p:tgtEl>
                                          <p:spTgt spid="48"/>
                                        </p:tgtEl>
                                      </p:cBhvr>
                                    </p:animEffect>
                                  </p:childTnLst>
                                </p:cTn>
                              </p:par>
                              <p:par>
                                <p:cTn id="90" presetID="16" presetClass="entr" presetSubtype="21" fill="hold" grpId="0" nodeType="with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barn(inVertical)">
                                      <p:cBhvr>
                                        <p:cTn id="92" dur="500"/>
                                        <p:tgtEl>
                                          <p:spTgt spid="47"/>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barn(inVertical)">
                                      <p:cBhvr>
                                        <p:cTn id="97" dur="500"/>
                                        <p:tgtEl>
                                          <p:spTgt spid="52"/>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barn(inVertical)">
                                      <p:cBhvr>
                                        <p:cTn id="100" dur="500"/>
                                        <p:tgtEl>
                                          <p:spTgt spid="53"/>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inVertical)">
                                      <p:cBhvr>
                                        <p:cTn id="105" dur="500"/>
                                        <p:tgtEl>
                                          <p:spTgt spid="54"/>
                                        </p:tgtEl>
                                      </p:cBhvr>
                                    </p:animEffect>
                                  </p:childTnLst>
                                </p:cTn>
                              </p:par>
                              <p:par>
                                <p:cTn id="106" presetID="16" presetClass="entr" presetSubtype="21"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barn(inVertical)">
                                      <p:cBhvr>
                                        <p:cTn id="108" dur="500"/>
                                        <p:tgtEl>
                                          <p:spTgt spid="56"/>
                                        </p:tgtEl>
                                      </p:cBhvr>
                                    </p:animEffect>
                                  </p:childTnLst>
                                </p:cTn>
                              </p:par>
                              <p:par>
                                <p:cTn id="109" presetID="16" presetClass="entr" presetSubtype="21" fill="hold" grpId="0" nodeType="with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barn(inVertical)">
                                      <p:cBhvr>
                                        <p:cTn id="111" dur="500"/>
                                        <p:tgtEl>
                                          <p:spTgt spid="55"/>
                                        </p:tgtEl>
                                      </p:cBhvr>
                                    </p:animEffect>
                                  </p:childTnLst>
                                </p:cTn>
                              </p:par>
                            </p:childTnLst>
                          </p:cTn>
                        </p:par>
                      </p:childTnLst>
                    </p:cTn>
                  </p:par>
                  <p:par>
                    <p:cTn id="112" fill="hold">
                      <p:stCondLst>
                        <p:cond delay="indefinite"/>
                      </p:stCondLst>
                      <p:childTnLst>
                        <p:par>
                          <p:cTn id="113" fill="hold">
                            <p:stCondLst>
                              <p:cond delay="0"/>
                            </p:stCondLst>
                            <p:childTnLst>
                              <p:par>
                                <p:cTn id="114" presetID="2" presetClass="entr" presetSubtype="2" fill="hold" grpId="0" nodeType="click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additive="base">
                                        <p:cTn id="116" dur="500" fill="hold"/>
                                        <p:tgtEl>
                                          <p:spTgt spid="50"/>
                                        </p:tgtEl>
                                        <p:attrNameLst>
                                          <p:attrName>ppt_x</p:attrName>
                                        </p:attrNameLst>
                                      </p:cBhvr>
                                      <p:tavLst>
                                        <p:tav tm="0">
                                          <p:val>
                                            <p:strVal val="1+#ppt_w/2"/>
                                          </p:val>
                                        </p:tav>
                                        <p:tav tm="100000">
                                          <p:val>
                                            <p:strVal val="#ppt_x"/>
                                          </p:val>
                                        </p:tav>
                                      </p:tavLst>
                                    </p:anim>
                                    <p:anim calcmode="lin" valueType="num">
                                      <p:cBhvr additive="base">
                                        <p:cTn id="117" dur="500" fill="hold"/>
                                        <p:tgtEl>
                                          <p:spTgt spid="50"/>
                                        </p:tgtEl>
                                        <p:attrNameLst>
                                          <p:attrName>ppt_y</p:attrName>
                                        </p:attrNameLst>
                                      </p:cBhvr>
                                      <p:tavLst>
                                        <p:tav tm="0">
                                          <p:val>
                                            <p:strVal val="#ppt_y"/>
                                          </p:val>
                                        </p:tav>
                                        <p:tav tm="100000">
                                          <p:val>
                                            <p:strVal val="#ppt_y"/>
                                          </p:val>
                                        </p:tav>
                                      </p:tavLst>
                                    </p:anim>
                                  </p:childTnLst>
                                </p:cTn>
                              </p:par>
                              <p:par>
                                <p:cTn id="118" presetID="2" presetClass="entr" presetSubtype="2" fill="hold" nodeType="withEffect">
                                  <p:stCondLst>
                                    <p:cond delay="0"/>
                                  </p:stCondLst>
                                  <p:childTnLst>
                                    <p:set>
                                      <p:cBhvr>
                                        <p:cTn id="119" dur="1" fill="hold">
                                          <p:stCondLst>
                                            <p:cond delay="0"/>
                                          </p:stCondLst>
                                        </p:cTn>
                                        <p:tgtEl>
                                          <p:spTgt spid="44"/>
                                        </p:tgtEl>
                                        <p:attrNameLst>
                                          <p:attrName>style.visibility</p:attrName>
                                        </p:attrNameLst>
                                      </p:cBhvr>
                                      <p:to>
                                        <p:strVal val="visible"/>
                                      </p:to>
                                    </p:set>
                                    <p:anim calcmode="lin" valueType="num">
                                      <p:cBhvr additive="base">
                                        <p:cTn id="120" dur="500" fill="hold"/>
                                        <p:tgtEl>
                                          <p:spTgt spid="44"/>
                                        </p:tgtEl>
                                        <p:attrNameLst>
                                          <p:attrName>ppt_x</p:attrName>
                                        </p:attrNameLst>
                                      </p:cBhvr>
                                      <p:tavLst>
                                        <p:tav tm="0">
                                          <p:val>
                                            <p:strVal val="1+#ppt_w/2"/>
                                          </p:val>
                                        </p:tav>
                                        <p:tav tm="100000">
                                          <p:val>
                                            <p:strVal val="#ppt_x"/>
                                          </p:val>
                                        </p:tav>
                                      </p:tavLst>
                                    </p:anim>
                                    <p:anim calcmode="lin" valueType="num">
                                      <p:cBhvr additive="base">
                                        <p:cTn id="121" dur="500" fill="hold"/>
                                        <p:tgtEl>
                                          <p:spTgt spid="44"/>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500" fill="hold"/>
                                        <p:tgtEl>
                                          <p:spTgt spid="51"/>
                                        </p:tgtEl>
                                        <p:attrNameLst>
                                          <p:attrName>ppt_x</p:attrName>
                                        </p:attrNameLst>
                                      </p:cBhvr>
                                      <p:tavLst>
                                        <p:tav tm="0">
                                          <p:val>
                                            <p:strVal val="1+#ppt_w/2"/>
                                          </p:val>
                                        </p:tav>
                                        <p:tav tm="100000">
                                          <p:val>
                                            <p:strVal val="#ppt_x"/>
                                          </p:val>
                                        </p:tav>
                                      </p:tavLst>
                                    </p:anim>
                                    <p:anim calcmode="lin" valueType="num">
                                      <p:cBhvr additive="base">
                                        <p:cTn id="125"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P spid="21" grpId="0" animBg="1"/>
      <p:bldP spid="7180" grpId="0"/>
      <p:bldP spid="7181" grpId="0"/>
      <p:bldP spid="35" grpId="0"/>
      <p:bldP spid="40" grpId="0" animBg="1"/>
      <p:bldP spid="41" grpId="0"/>
      <p:bldP spid="42" grpId="0" animBg="1"/>
      <p:bldP spid="43" grpId="0" animBg="1"/>
      <p:bldP spid="47" grpId="0" animBg="1"/>
      <p:bldP spid="48" grpId="0" animBg="1"/>
      <p:bldP spid="50" grpId="0"/>
      <p:bldP spid="51" grpId="0"/>
      <p:bldP spid="52" grpId="0"/>
      <p:bldP spid="53" grpId="0" animBg="1"/>
      <p:bldP spid="54" grpId="0"/>
      <p:bldP spid="55" grpId="0" animBg="1"/>
      <p:bldP spid="56" grpId="0" animBg="1"/>
      <p:bldP spid="60" grpId="0" animBg="1"/>
      <p:bldP spid="61" grpId="0" animBg="1"/>
      <p:bldP spid="62" grpId="0"/>
      <p:bldP spid="63" grpId="0"/>
      <p:bldP spid="64" grpId="0"/>
      <p:bldP spid="65" grpId="0" animBg="1"/>
      <p:bldP spid="66" grpId="0"/>
      <p:bldP spid="67" grpId="0" animBg="1"/>
      <p:bldP spid="6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7" name="テキスト ボックス 11">
            <a:extLst>
              <a:ext uri="{FF2B5EF4-FFF2-40B4-BE49-F238E27FC236}">
                <a16:creationId xmlns:a16="http://schemas.microsoft.com/office/drawing/2014/main" id="{69B3297F-396F-4433-B01D-E445C495E281}"/>
              </a:ext>
            </a:extLst>
          </p:cNvPr>
          <p:cNvSpPr txBox="1">
            <a:spLocks noChangeArrowheads="1"/>
          </p:cNvSpPr>
          <p:nvPr/>
        </p:nvSpPr>
        <p:spPr bwMode="auto">
          <a:xfrm>
            <a:off x="578644" y="3536789"/>
            <a:ext cx="87487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00B0F0"/>
                </a:solidFill>
                <a:latin typeface="HGP創英角ｺﾞｼｯｸUB" panose="020B0900000000000000" pitchFamily="50" charset="-128"/>
                <a:ea typeface="HGP創英角ｺﾞｼｯｸUB" panose="020B0900000000000000" pitchFamily="50" charset="-128"/>
              </a:rPr>
              <a:t>同じ払込掛金累計でも長く続けた方がメリットあり！！</a:t>
            </a:r>
          </a:p>
        </p:txBody>
      </p:sp>
      <p:pic>
        <p:nvPicPr>
          <p:cNvPr id="9248" name="Picture 2">
            <a:extLst>
              <a:ext uri="{FF2B5EF4-FFF2-40B4-BE49-F238E27FC236}">
                <a16:creationId xmlns:a16="http://schemas.microsoft.com/office/drawing/2014/main" id="{52E14392-C637-422C-9F2A-C6737BF241DD}"/>
              </a:ext>
            </a:extLst>
          </p:cNvPr>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410570" y="3746760"/>
            <a:ext cx="1223963"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正方形/長方形 12">
            <a:extLst>
              <a:ext uri="{FF2B5EF4-FFF2-40B4-BE49-F238E27FC236}">
                <a16:creationId xmlns:a16="http://schemas.microsoft.com/office/drawing/2014/main" id="{DB9AA85B-467E-44C0-9D87-780FF4CB0FEA}"/>
              </a:ext>
            </a:extLst>
          </p:cNvPr>
          <p:cNvSpPr/>
          <p:nvPr/>
        </p:nvSpPr>
        <p:spPr>
          <a:xfrm>
            <a:off x="381000" y="601598"/>
            <a:ext cx="9144000" cy="549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anchor="ctr"/>
          <a:lstStyle/>
          <a:p>
            <a:pPr>
              <a:defRPr/>
            </a:pPr>
            <a:r>
              <a:rPr lang="ja-JP" altLang="en-US" sz="2400" dirty="0">
                <a:solidFill>
                  <a:schemeClr val="tx1"/>
                </a:solidFill>
                <a:latin typeface="HGP創英角ｺﾞｼｯｸUB" pitchFamily="50" charset="-128"/>
                <a:ea typeface="HGP創英角ｺﾞｼｯｸUB" pitchFamily="50" charset="-128"/>
              </a:rPr>
              <a:t> ⑤積立年金は早くから始めましょう</a:t>
            </a:r>
            <a:endParaRPr lang="en-US" altLang="ja-JP" sz="2400" dirty="0">
              <a:solidFill>
                <a:schemeClr val="tx1"/>
              </a:solidFill>
              <a:latin typeface="HGP創英角ｺﾞｼｯｸUB" pitchFamily="50" charset="-128"/>
              <a:ea typeface="HGP創英角ｺﾞｼｯｸUB" pitchFamily="50" charset="-128"/>
            </a:endParaRPr>
          </a:p>
        </p:txBody>
      </p:sp>
      <p:sp>
        <p:nvSpPr>
          <p:cNvPr id="9250" name="テキスト ボックス 1">
            <a:extLst>
              <a:ext uri="{FF2B5EF4-FFF2-40B4-BE49-F238E27FC236}">
                <a16:creationId xmlns:a16="http://schemas.microsoft.com/office/drawing/2014/main" id="{DBC7527B-4585-4D2D-BCD0-E09B8AB97B50}"/>
              </a:ext>
            </a:extLst>
          </p:cNvPr>
          <p:cNvSpPr txBox="1">
            <a:spLocks noChangeArrowheads="1"/>
          </p:cNvSpPr>
          <p:nvPr/>
        </p:nvSpPr>
        <p:spPr bwMode="auto">
          <a:xfrm>
            <a:off x="685805" y="1093913"/>
            <a:ext cx="12514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dirty="0">
                <a:latin typeface="Arial" panose="020B0604020202020204" pitchFamily="34" charset="0"/>
              </a:rPr>
              <a:t>【</a:t>
            </a:r>
            <a:r>
              <a:rPr lang="ja-JP" altLang="en-US" sz="1800" dirty="0">
                <a:latin typeface="Arial" panose="020B0604020202020204" pitchFamily="34" charset="0"/>
              </a:rPr>
              <a:t>加入例</a:t>
            </a:r>
            <a:r>
              <a:rPr lang="en-US" altLang="ja-JP" sz="1800" dirty="0">
                <a:latin typeface="Arial" panose="020B0604020202020204" pitchFamily="34" charset="0"/>
              </a:rPr>
              <a:t>】</a:t>
            </a:r>
            <a:endParaRPr lang="ja-JP" altLang="en-US" sz="1800" dirty="0">
              <a:latin typeface="Arial" panose="020B0604020202020204" pitchFamily="34" charset="0"/>
            </a:endParaRPr>
          </a:p>
        </p:txBody>
      </p:sp>
      <p:graphicFrame>
        <p:nvGraphicFramePr>
          <p:cNvPr id="6" name="オブジェクト 5">
            <a:extLst>
              <a:ext uri="{FF2B5EF4-FFF2-40B4-BE49-F238E27FC236}">
                <a16:creationId xmlns:a16="http://schemas.microsoft.com/office/drawing/2014/main" id="{70AC35B6-81E3-48A7-AD22-F8CC61F8B0EC}"/>
              </a:ext>
            </a:extLst>
          </p:cNvPr>
          <p:cNvGraphicFramePr>
            <a:graphicFrameLocks noChangeAspect="1"/>
          </p:cNvGraphicFramePr>
          <p:nvPr>
            <p:extLst>
              <p:ext uri="{D42A27DB-BD31-4B8C-83A1-F6EECF244321}">
                <p14:modId xmlns:p14="http://schemas.microsoft.com/office/powerpoint/2010/main" val="1938490289"/>
              </p:ext>
            </p:extLst>
          </p:nvPr>
        </p:nvGraphicFramePr>
        <p:xfrm>
          <a:off x="685805" y="1436123"/>
          <a:ext cx="8839200" cy="441960"/>
        </p:xfrm>
        <a:graphic>
          <a:graphicData uri="http://schemas.openxmlformats.org/presentationml/2006/ole">
            <mc:AlternateContent xmlns:mc="http://schemas.openxmlformats.org/markup-compatibility/2006">
              <mc:Choice xmlns:v="urn:schemas-microsoft-com:vml" Requires="v">
                <p:oleObj spid="_x0000_s1074" name="Worksheet" r:id="rId5" imgW="7238803" imgH="362009" progId="Excel.Sheet.12">
                  <p:embed/>
                </p:oleObj>
              </mc:Choice>
              <mc:Fallback>
                <p:oleObj name="Worksheet" r:id="rId5" imgW="7238803" imgH="362009" progId="Excel.Sheet.12">
                  <p:embed/>
                  <p:pic>
                    <p:nvPicPr>
                      <p:cNvPr id="0" name=""/>
                      <p:cNvPicPr/>
                      <p:nvPr/>
                    </p:nvPicPr>
                    <p:blipFill>
                      <a:blip r:embed="rId6"/>
                      <a:stretch>
                        <a:fillRect/>
                      </a:stretch>
                    </p:blipFill>
                    <p:spPr>
                      <a:xfrm>
                        <a:off x="685805" y="1436123"/>
                        <a:ext cx="8839200" cy="441960"/>
                      </a:xfrm>
                      <a:prstGeom prst="rect">
                        <a:avLst/>
                      </a:prstGeom>
                    </p:spPr>
                  </p:pic>
                </p:oleObj>
              </mc:Fallback>
            </mc:AlternateContent>
          </a:graphicData>
        </a:graphic>
      </p:graphicFrame>
      <p:graphicFrame>
        <p:nvGraphicFramePr>
          <p:cNvPr id="10" name="オブジェクト 9">
            <a:extLst>
              <a:ext uri="{FF2B5EF4-FFF2-40B4-BE49-F238E27FC236}">
                <a16:creationId xmlns:a16="http://schemas.microsoft.com/office/drawing/2014/main" id="{7B4AFF04-38B0-408A-B4C6-C806406DB4FE}"/>
              </a:ext>
            </a:extLst>
          </p:cNvPr>
          <p:cNvGraphicFramePr>
            <a:graphicFrameLocks noChangeAspect="1"/>
          </p:cNvGraphicFramePr>
          <p:nvPr>
            <p:extLst>
              <p:ext uri="{D42A27DB-BD31-4B8C-83A1-F6EECF244321}">
                <p14:modId xmlns:p14="http://schemas.microsoft.com/office/powerpoint/2010/main" val="202614654"/>
              </p:ext>
            </p:extLst>
          </p:nvPr>
        </p:nvGraphicFramePr>
        <p:xfrm>
          <a:off x="685800" y="1857375"/>
          <a:ext cx="8831263" cy="588963"/>
        </p:xfrm>
        <a:graphic>
          <a:graphicData uri="http://schemas.openxmlformats.org/presentationml/2006/ole">
            <mc:AlternateContent xmlns:mc="http://schemas.openxmlformats.org/markup-compatibility/2006">
              <mc:Choice xmlns:v="urn:schemas-microsoft-com:vml" Requires="v">
                <p:oleObj spid="_x0000_s1075" name="Worksheet" r:id="rId7" imgW="7232873" imgH="482729" progId="Excel.Sheet.12">
                  <p:embed/>
                </p:oleObj>
              </mc:Choice>
              <mc:Fallback>
                <p:oleObj name="Worksheet" r:id="rId7" imgW="7232873" imgH="482729" progId="Excel.Sheet.12">
                  <p:embed/>
                  <p:pic>
                    <p:nvPicPr>
                      <p:cNvPr id="0" name=""/>
                      <p:cNvPicPr/>
                      <p:nvPr/>
                    </p:nvPicPr>
                    <p:blipFill>
                      <a:blip r:embed="rId8"/>
                      <a:stretch>
                        <a:fillRect/>
                      </a:stretch>
                    </p:blipFill>
                    <p:spPr>
                      <a:xfrm>
                        <a:off x="685800" y="1857375"/>
                        <a:ext cx="8831263" cy="588963"/>
                      </a:xfrm>
                      <a:prstGeom prst="rect">
                        <a:avLst/>
                      </a:prstGeom>
                    </p:spPr>
                  </p:pic>
                </p:oleObj>
              </mc:Fallback>
            </mc:AlternateContent>
          </a:graphicData>
        </a:graphic>
      </p:graphicFrame>
      <p:graphicFrame>
        <p:nvGraphicFramePr>
          <p:cNvPr id="11" name="オブジェクト 10">
            <a:extLst>
              <a:ext uri="{FF2B5EF4-FFF2-40B4-BE49-F238E27FC236}">
                <a16:creationId xmlns:a16="http://schemas.microsoft.com/office/drawing/2014/main" id="{4206CC5B-B6BE-4F1D-B461-699D742C50DA}"/>
              </a:ext>
            </a:extLst>
          </p:cNvPr>
          <p:cNvGraphicFramePr>
            <a:graphicFrameLocks noChangeAspect="1"/>
          </p:cNvGraphicFramePr>
          <p:nvPr>
            <p:extLst>
              <p:ext uri="{D42A27DB-BD31-4B8C-83A1-F6EECF244321}">
                <p14:modId xmlns:p14="http://schemas.microsoft.com/office/powerpoint/2010/main" val="3379822136"/>
              </p:ext>
            </p:extLst>
          </p:nvPr>
        </p:nvGraphicFramePr>
        <p:xfrm>
          <a:off x="685800" y="2425700"/>
          <a:ext cx="8831263" cy="590550"/>
        </p:xfrm>
        <a:graphic>
          <a:graphicData uri="http://schemas.openxmlformats.org/presentationml/2006/ole">
            <mc:AlternateContent xmlns:mc="http://schemas.openxmlformats.org/markup-compatibility/2006">
              <mc:Choice xmlns:v="urn:schemas-microsoft-com:vml" Requires="v">
                <p:oleObj spid="_x0000_s1076" name="Worksheet" r:id="rId9" imgW="7232873" imgH="482729" progId="Excel.Sheet.12">
                  <p:embed/>
                </p:oleObj>
              </mc:Choice>
              <mc:Fallback>
                <p:oleObj name="Worksheet" r:id="rId9" imgW="7232873" imgH="482729" progId="Excel.Sheet.12">
                  <p:embed/>
                  <p:pic>
                    <p:nvPicPr>
                      <p:cNvPr id="0" name=""/>
                      <p:cNvPicPr/>
                      <p:nvPr/>
                    </p:nvPicPr>
                    <p:blipFill>
                      <a:blip r:embed="rId10"/>
                      <a:stretch>
                        <a:fillRect/>
                      </a:stretch>
                    </p:blipFill>
                    <p:spPr>
                      <a:xfrm>
                        <a:off x="685800" y="2425700"/>
                        <a:ext cx="8831263" cy="590550"/>
                      </a:xfrm>
                      <a:prstGeom prst="rect">
                        <a:avLst/>
                      </a:prstGeom>
                    </p:spPr>
                  </p:pic>
                </p:oleObj>
              </mc:Fallback>
            </mc:AlternateContent>
          </a:graphicData>
        </a:graphic>
      </p:graphicFrame>
      <p:graphicFrame>
        <p:nvGraphicFramePr>
          <p:cNvPr id="12" name="オブジェクト 11">
            <a:extLst>
              <a:ext uri="{FF2B5EF4-FFF2-40B4-BE49-F238E27FC236}">
                <a16:creationId xmlns:a16="http://schemas.microsoft.com/office/drawing/2014/main" id="{D7BCF0E6-81FC-4CBF-8C20-215E6E3DD380}"/>
              </a:ext>
            </a:extLst>
          </p:cNvPr>
          <p:cNvGraphicFramePr>
            <a:graphicFrameLocks noChangeAspect="1"/>
          </p:cNvGraphicFramePr>
          <p:nvPr>
            <p:extLst>
              <p:ext uri="{D42A27DB-BD31-4B8C-83A1-F6EECF244321}">
                <p14:modId xmlns:p14="http://schemas.microsoft.com/office/powerpoint/2010/main" val="868309846"/>
              </p:ext>
            </p:extLst>
          </p:nvPr>
        </p:nvGraphicFramePr>
        <p:xfrm>
          <a:off x="685800" y="2986088"/>
          <a:ext cx="8831263" cy="534987"/>
        </p:xfrm>
        <a:graphic>
          <a:graphicData uri="http://schemas.openxmlformats.org/presentationml/2006/ole">
            <mc:AlternateContent xmlns:mc="http://schemas.openxmlformats.org/markup-compatibility/2006">
              <mc:Choice xmlns:v="urn:schemas-microsoft-com:vml" Requires="v">
                <p:oleObj spid="_x0000_s1077" name="Worksheet" r:id="rId11" imgW="7232873" imgH="482729" progId="Excel.Sheet.12">
                  <p:embed/>
                </p:oleObj>
              </mc:Choice>
              <mc:Fallback>
                <p:oleObj name="Worksheet" r:id="rId11" imgW="7232873" imgH="482729" progId="Excel.Sheet.12">
                  <p:embed/>
                  <p:pic>
                    <p:nvPicPr>
                      <p:cNvPr id="0" name=""/>
                      <p:cNvPicPr/>
                      <p:nvPr/>
                    </p:nvPicPr>
                    <p:blipFill>
                      <a:blip r:embed="rId12"/>
                      <a:stretch>
                        <a:fillRect/>
                      </a:stretch>
                    </p:blipFill>
                    <p:spPr>
                      <a:xfrm>
                        <a:off x="685800" y="2986088"/>
                        <a:ext cx="8831263" cy="534987"/>
                      </a:xfrm>
                      <a:prstGeom prst="rect">
                        <a:avLst/>
                      </a:prstGeom>
                    </p:spPr>
                  </p:pic>
                </p:oleObj>
              </mc:Fallback>
            </mc:AlternateContent>
          </a:graphicData>
        </a:graphic>
      </p:graphicFrame>
      <p:sp>
        <p:nvSpPr>
          <p:cNvPr id="14" name="正方形/長方形 13">
            <a:extLst>
              <a:ext uri="{FF2B5EF4-FFF2-40B4-BE49-F238E27FC236}">
                <a16:creationId xmlns:a16="http://schemas.microsoft.com/office/drawing/2014/main" id="{14100390-6923-4ED9-9AD4-A6D3E9DD7C44}"/>
              </a:ext>
            </a:extLst>
          </p:cNvPr>
          <p:cNvSpPr/>
          <p:nvPr/>
        </p:nvSpPr>
        <p:spPr>
          <a:xfrm>
            <a:off x="381000" y="2"/>
            <a:ext cx="7361712" cy="5219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a:solidFill>
                  <a:schemeClr val="bg1"/>
                </a:solidFill>
                <a:latin typeface="HGP創英角ｺﾞｼｯｸUB" pitchFamily="50" charset="-128"/>
                <a:ea typeface="HGP創英角ｺﾞｼｯｸUB" pitchFamily="50" charset="-128"/>
              </a:rPr>
              <a:t>　５．オレンジ年金共済の活用　　　　</a:t>
            </a:r>
            <a:endParaRPr lang="ja-JP" altLang="ja-JP" sz="1200" dirty="0"/>
          </a:p>
        </p:txBody>
      </p:sp>
      <p:sp>
        <p:nvSpPr>
          <p:cNvPr id="2" name="テキスト ボックス 1">
            <a:extLst>
              <a:ext uri="{FF2B5EF4-FFF2-40B4-BE49-F238E27FC236}">
                <a16:creationId xmlns:a16="http://schemas.microsoft.com/office/drawing/2014/main" id="{133FC630-B3E4-442B-9EBA-87C250FD4D32}"/>
              </a:ext>
            </a:extLst>
          </p:cNvPr>
          <p:cNvSpPr txBox="1"/>
          <p:nvPr/>
        </p:nvSpPr>
        <p:spPr>
          <a:xfrm>
            <a:off x="260178" y="5246251"/>
            <a:ext cx="9264822" cy="1200329"/>
          </a:xfrm>
          <a:prstGeom prst="rect">
            <a:avLst/>
          </a:prstGeom>
          <a:noFill/>
          <a:ln>
            <a:solidFill>
              <a:schemeClr val="tx1"/>
            </a:solidFill>
          </a:ln>
        </p:spPr>
        <p:txBody>
          <a:bodyPr wrap="square" rtlCol="0">
            <a:spAutoFit/>
          </a:bodyPr>
          <a:lstStyle/>
          <a:p>
            <a:r>
              <a:rPr kumimoji="1" lang="ja-JP" altLang="en-US" sz="1200" dirty="0"/>
              <a:t>給付額は現時点では確定しておらず、変動（増減）します。</a:t>
            </a:r>
            <a:endParaRPr kumimoji="1" lang="en-US" altLang="ja-JP" sz="1200" dirty="0"/>
          </a:p>
          <a:p>
            <a:r>
              <a:rPr kumimoji="1" lang="ja-JP" altLang="en-US" sz="1200" dirty="0"/>
              <a:t>記載の給付額は、予定利率（</a:t>
            </a:r>
            <a:r>
              <a:rPr kumimoji="1" lang="en-US" altLang="ja-JP" sz="1200" dirty="0"/>
              <a:t>2021</a:t>
            </a:r>
            <a:r>
              <a:rPr kumimoji="1" lang="ja-JP" altLang="en-US" sz="1200" dirty="0"/>
              <a:t>年</a:t>
            </a:r>
            <a:r>
              <a:rPr kumimoji="1" lang="en-US" altLang="ja-JP" sz="1200" dirty="0"/>
              <a:t>2</a:t>
            </a:r>
            <a:r>
              <a:rPr kumimoji="1" lang="ja-JP" altLang="en-US" sz="1200" dirty="0"/>
              <a:t>月</a:t>
            </a:r>
            <a:r>
              <a:rPr kumimoji="1" lang="en-US" altLang="ja-JP" sz="1200" dirty="0"/>
              <a:t>1</a:t>
            </a:r>
            <a:r>
              <a:rPr kumimoji="1" lang="ja-JP" altLang="en-US" sz="1200" dirty="0"/>
              <a:t>日現在</a:t>
            </a:r>
            <a:r>
              <a:rPr kumimoji="1" lang="en-US" altLang="ja-JP" sz="1200" dirty="0"/>
              <a:t>1.25</a:t>
            </a:r>
            <a:r>
              <a:rPr kumimoji="1" lang="ja-JP" altLang="en-US" sz="1200" dirty="0"/>
              <a:t>％）に基づき計算していますが、実際にお支払する金額は変動（増減）することがあり、将来のお支払額をお約束するものではありません。</a:t>
            </a:r>
            <a:endParaRPr kumimoji="1" lang="en-US" altLang="ja-JP" sz="1200" dirty="0"/>
          </a:p>
          <a:p>
            <a:r>
              <a:rPr kumimoji="1" lang="ja-JP" altLang="en-US" sz="1200" dirty="0"/>
              <a:t>毎年の配当金はそれぞれのお支払時期の前年度決算により決定しますので、現時点では確定していません。</a:t>
            </a:r>
            <a:endParaRPr kumimoji="1" lang="en-US" altLang="ja-JP" sz="1200" dirty="0"/>
          </a:p>
          <a:p>
            <a:r>
              <a:rPr kumimoji="1" lang="ja-JP" altLang="en-US" sz="1200" dirty="0"/>
              <a:t>配当金が生じた場合には年金の増額のため保険料に充当しますが決算実績によってはお支払できない年度もあります。</a:t>
            </a:r>
            <a:endParaRPr kumimoji="1" lang="en-US" altLang="ja-JP" sz="1200" dirty="0"/>
          </a:p>
          <a:p>
            <a:r>
              <a:rPr kumimoji="1" lang="ja-JP" altLang="en-US" sz="1200" dirty="0"/>
              <a:t>なお、記載の給付金額には、配当金を加味していません。</a:t>
            </a:r>
          </a:p>
        </p:txBody>
      </p:sp>
      <p:pic>
        <p:nvPicPr>
          <p:cNvPr id="15" name="図 14">
            <a:extLst>
              <a:ext uri="{FF2B5EF4-FFF2-40B4-BE49-F238E27FC236}">
                <a16:creationId xmlns:a16="http://schemas.microsoft.com/office/drawing/2014/main" id="{1D0EBC9A-8804-47C0-B4FB-F2262FAE3FA8}"/>
              </a:ext>
            </a:extLst>
          </p:cNvPr>
          <p:cNvPicPr>
            <a:picLocks noChangeAspect="1"/>
          </p:cNvPicPr>
          <p:nvPr/>
        </p:nvPicPr>
        <p:blipFill>
          <a:blip r:embed="rId13"/>
          <a:stretch>
            <a:fillRect/>
          </a:stretch>
        </p:blipFill>
        <p:spPr>
          <a:xfrm>
            <a:off x="7867306" y="135789"/>
            <a:ext cx="1423122" cy="411956"/>
          </a:xfrm>
          <a:prstGeom prst="rect">
            <a:avLst/>
          </a:prstGeom>
        </p:spPr>
      </p:pic>
      <p:sp>
        <p:nvSpPr>
          <p:cNvPr id="16" name="正方形/長方形 15">
            <a:extLst>
              <a:ext uri="{FF2B5EF4-FFF2-40B4-BE49-F238E27FC236}">
                <a16:creationId xmlns:a16="http://schemas.microsoft.com/office/drawing/2014/main" id="{55B9F1A3-C072-4E80-9B1D-A8A8BEFD7C7A}"/>
              </a:ext>
            </a:extLst>
          </p:cNvPr>
          <p:cNvSpPr/>
          <p:nvPr/>
        </p:nvSpPr>
        <p:spPr>
          <a:xfrm>
            <a:off x="420413" y="55768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3">
            <a:extLst>
              <a:ext uri="{FF2B5EF4-FFF2-40B4-BE49-F238E27FC236}">
                <a16:creationId xmlns:a16="http://schemas.microsoft.com/office/drawing/2014/main" id="{E5B5E625-64D7-4196-954F-5D05489CCA98}"/>
              </a:ext>
            </a:extLst>
          </p:cNvPr>
          <p:cNvSpPr/>
          <p:nvPr/>
        </p:nvSpPr>
        <p:spPr bwMode="auto">
          <a:xfrm>
            <a:off x="977639" y="1935484"/>
            <a:ext cx="7389813" cy="147831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3" name="正方形/長方形 12">
            <a:extLst>
              <a:ext uri="{FF2B5EF4-FFF2-40B4-BE49-F238E27FC236}">
                <a16:creationId xmlns:a16="http://schemas.microsoft.com/office/drawing/2014/main" id="{1075ABC3-B1A5-4CD1-BA84-E2C3F5B9A51F}"/>
              </a:ext>
            </a:extLst>
          </p:cNvPr>
          <p:cNvSpPr/>
          <p:nvPr/>
        </p:nvSpPr>
        <p:spPr>
          <a:xfrm>
            <a:off x="381000" y="2"/>
            <a:ext cx="7278584" cy="4966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a:solidFill>
                  <a:schemeClr val="bg1"/>
                </a:solidFill>
                <a:latin typeface="HGP創英角ｺﾞｼｯｸUB" pitchFamily="50" charset="-128"/>
                <a:ea typeface="HGP創英角ｺﾞｼｯｸUB" pitchFamily="50" charset="-128"/>
              </a:rPr>
              <a:t>　６．オレンジ年金共済の活用</a:t>
            </a:r>
            <a:endParaRPr lang="ja-JP" altLang="ja-JP" sz="1200" dirty="0"/>
          </a:p>
        </p:txBody>
      </p:sp>
      <p:graphicFrame>
        <p:nvGraphicFramePr>
          <p:cNvPr id="7" name="表 6">
            <a:extLst>
              <a:ext uri="{FF2B5EF4-FFF2-40B4-BE49-F238E27FC236}">
                <a16:creationId xmlns:a16="http://schemas.microsoft.com/office/drawing/2014/main" id="{FB563136-F96A-484A-B046-93B54112C43C}"/>
              </a:ext>
            </a:extLst>
          </p:cNvPr>
          <p:cNvGraphicFramePr>
            <a:graphicFrameLocks noGrp="1"/>
          </p:cNvGraphicFramePr>
          <p:nvPr>
            <p:extLst>
              <p:ext uri="{D42A27DB-BD31-4B8C-83A1-F6EECF244321}">
                <p14:modId xmlns:p14="http://schemas.microsoft.com/office/powerpoint/2010/main" val="3925999815"/>
              </p:ext>
            </p:extLst>
          </p:nvPr>
        </p:nvGraphicFramePr>
        <p:xfrm>
          <a:off x="545839" y="3911164"/>
          <a:ext cx="8456612" cy="1800224"/>
        </p:xfrm>
        <a:graphic>
          <a:graphicData uri="http://schemas.openxmlformats.org/drawingml/2006/table">
            <a:tbl>
              <a:tblPr firstRow="1" bandRow="1">
                <a:tableStyleId>{5940675A-B579-460E-94D1-54222C63F5DA}</a:tableStyleId>
              </a:tblPr>
              <a:tblGrid>
                <a:gridCol w="2416175">
                  <a:extLst>
                    <a:ext uri="{9D8B030D-6E8A-4147-A177-3AD203B41FA5}">
                      <a16:colId xmlns:a16="http://schemas.microsoft.com/office/drawing/2014/main" val="20000"/>
                    </a:ext>
                  </a:extLst>
                </a:gridCol>
                <a:gridCol w="2013479">
                  <a:extLst>
                    <a:ext uri="{9D8B030D-6E8A-4147-A177-3AD203B41FA5}">
                      <a16:colId xmlns:a16="http://schemas.microsoft.com/office/drawing/2014/main" val="20001"/>
                    </a:ext>
                  </a:extLst>
                </a:gridCol>
                <a:gridCol w="2013479">
                  <a:extLst>
                    <a:ext uri="{9D8B030D-6E8A-4147-A177-3AD203B41FA5}">
                      <a16:colId xmlns:a16="http://schemas.microsoft.com/office/drawing/2014/main" val="20002"/>
                    </a:ext>
                  </a:extLst>
                </a:gridCol>
                <a:gridCol w="2013479">
                  <a:extLst>
                    <a:ext uri="{9D8B030D-6E8A-4147-A177-3AD203B41FA5}">
                      <a16:colId xmlns:a16="http://schemas.microsoft.com/office/drawing/2014/main" val="20003"/>
                    </a:ext>
                  </a:extLst>
                </a:gridCol>
              </a:tblGrid>
              <a:tr h="450056">
                <a:tc>
                  <a:txBody>
                    <a:bodyPr/>
                    <a:lstStyle/>
                    <a:p>
                      <a:endParaRPr kumimoji="1" lang="ja-JP" altLang="en-US" sz="1800" dirty="0">
                        <a:latin typeface="+mj-ea"/>
                        <a:ea typeface="+mj-ea"/>
                      </a:endParaRPr>
                    </a:p>
                  </a:txBody>
                  <a:tcPr marL="91434" marR="91434" marT="45721" marB="45721" anchor="ctr">
                    <a:lnL w="12700" cmpd="sng">
                      <a:noFill/>
                    </a:lnL>
                    <a:lnT w="12700" cmpd="sng">
                      <a:noFill/>
                    </a:lnT>
                  </a:tcPr>
                </a:tc>
                <a:tc>
                  <a:txBody>
                    <a:bodyPr/>
                    <a:lstStyle/>
                    <a:p>
                      <a:pPr algn="ctr"/>
                      <a:r>
                        <a:rPr kumimoji="1" lang="ja-JP" altLang="en-US" sz="1600" b="1" dirty="0">
                          <a:latin typeface="+mj-ea"/>
                          <a:ea typeface="+mj-ea"/>
                        </a:rPr>
                        <a:t>月払</a:t>
                      </a:r>
                    </a:p>
                  </a:txBody>
                  <a:tcPr marL="91434" marR="91434" marT="45721" marB="45721" anchor="ctr">
                    <a:solidFill>
                      <a:schemeClr val="accent6">
                        <a:lumMod val="40000"/>
                        <a:lumOff val="60000"/>
                      </a:schemeClr>
                    </a:solidFill>
                  </a:tcPr>
                </a:tc>
                <a:tc>
                  <a:txBody>
                    <a:bodyPr/>
                    <a:lstStyle/>
                    <a:p>
                      <a:pPr algn="ctr"/>
                      <a:r>
                        <a:rPr kumimoji="1" lang="ja-JP" altLang="en-US" sz="1600" b="1" dirty="0">
                          <a:latin typeface="+mj-ea"/>
                          <a:ea typeface="+mj-ea"/>
                        </a:rPr>
                        <a:t>半年払</a:t>
                      </a:r>
                    </a:p>
                  </a:txBody>
                  <a:tcPr marL="91434" marR="91434" marT="45721" marB="45721" anchor="ctr">
                    <a:solidFill>
                      <a:schemeClr val="accent6">
                        <a:lumMod val="40000"/>
                        <a:lumOff val="60000"/>
                      </a:schemeClr>
                    </a:solidFill>
                  </a:tcPr>
                </a:tc>
                <a:tc>
                  <a:txBody>
                    <a:bodyPr/>
                    <a:lstStyle/>
                    <a:p>
                      <a:pPr algn="ctr"/>
                      <a:r>
                        <a:rPr kumimoji="1" lang="ja-JP" altLang="en-US" sz="1600" b="1" dirty="0">
                          <a:latin typeface="+mj-ea"/>
                          <a:ea typeface="+mj-ea"/>
                        </a:rPr>
                        <a:t>一時払</a:t>
                      </a:r>
                    </a:p>
                  </a:txBody>
                  <a:tcPr marL="91434" marR="91434" marT="45721" marB="45721" anchor="ctr">
                    <a:solidFill>
                      <a:schemeClr val="accent6">
                        <a:lumMod val="40000"/>
                        <a:lumOff val="60000"/>
                      </a:schemeClr>
                    </a:solidFill>
                  </a:tcPr>
                </a:tc>
                <a:extLst>
                  <a:ext uri="{0D108BD9-81ED-4DB2-BD59-A6C34878D82A}">
                    <a16:rowId xmlns:a16="http://schemas.microsoft.com/office/drawing/2014/main" val="10000"/>
                  </a:ext>
                </a:extLst>
              </a:tr>
              <a:tr h="450056">
                <a:tc>
                  <a:txBody>
                    <a:bodyPr/>
                    <a:lstStyle/>
                    <a:p>
                      <a:pPr algn="ctr"/>
                      <a:r>
                        <a:rPr kumimoji="1" lang="ja-JP" altLang="en-US" sz="1600" b="1" dirty="0">
                          <a:latin typeface="+mj-ea"/>
                          <a:ea typeface="+mj-ea"/>
                        </a:rPr>
                        <a:t>１口の金額</a:t>
                      </a:r>
                    </a:p>
                  </a:txBody>
                  <a:tcPr marL="91434" marR="91434" marT="45721" marB="45721" anchor="ctr">
                    <a:solidFill>
                      <a:schemeClr val="accent6">
                        <a:lumMod val="40000"/>
                        <a:lumOff val="60000"/>
                      </a:schemeClr>
                    </a:solidFill>
                  </a:tcPr>
                </a:tc>
                <a:tc>
                  <a:txBody>
                    <a:bodyPr/>
                    <a:lstStyle/>
                    <a:p>
                      <a:pPr algn="ctr"/>
                      <a:r>
                        <a:rPr kumimoji="1" lang="en-US" altLang="ja-JP" sz="1600" dirty="0">
                          <a:latin typeface="+mj-ea"/>
                          <a:ea typeface="+mj-ea"/>
                        </a:rPr>
                        <a:t>1,000</a:t>
                      </a:r>
                      <a:r>
                        <a:rPr kumimoji="1" lang="ja-JP" altLang="en-US" sz="1600" dirty="0">
                          <a:latin typeface="+mj-ea"/>
                          <a:ea typeface="+mj-ea"/>
                        </a:rPr>
                        <a:t>円</a:t>
                      </a:r>
                    </a:p>
                  </a:txBody>
                  <a:tcPr marL="91434" marR="91434" marT="45721" marB="45721" anchor="ctr"/>
                </a:tc>
                <a:tc>
                  <a:txBody>
                    <a:bodyPr/>
                    <a:lstStyle/>
                    <a:p>
                      <a:pPr algn="ctr"/>
                      <a:r>
                        <a:rPr kumimoji="1" lang="en-US" altLang="ja-JP" sz="1600" dirty="0">
                          <a:latin typeface="+mj-ea"/>
                          <a:ea typeface="+mj-ea"/>
                        </a:rPr>
                        <a:t>10,000</a:t>
                      </a:r>
                      <a:r>
                        <a:rPr kumimoji="1" lang="ja-JP" altLang="en-US" sz="1600" dirty="0">
                          <a:latin typeface="+mj-ea"/>
                          <a:ea typeface="+mj-ea"/>
                        </a:rPr>
                        <a:t>円</a:t>
                      </a:r>
                    </a:p>
                  </a:txBody>
                  <a:tcPr marL="91434" marR="91434" marT="45721" marB="45721" anchor="ctr"/>
                </a:tc>
                <a:tc>
                  <a:txBody>
                    <a:bodyPr/>
                    <a:lstStyle/>
                    <a:p>
                      <a:pPr algn="ctr"/>
                      <a:r>
                        <a:rPr kumimoji="1" lang="en-US" altLang="ja-JP" sz="1600" dirty="0">
                          <a:latin typeface="+mj-ea"/>
                          <a:ea typeface="+mj-ea"/>
                        </a:rPr>
                        <a:t>100,000</a:t>
                      </a:r>
                      <a:r>
                        <a:rPr kumimoji="1" lang="ja-JP" altLang="en-US" sz="1600" dirty="0">
                          <a:latin typeface="+mj-ea"/>
                          <a:ea typeface="+mj-ea"/>
                        </a:rPr>
                        <a:t>円</a:t>
                      </a:r>
                    </a:p>
                  </a:txBody>
                  <a:tcPr marL="91434" marR="91434" marT="45721" marB="45721" anchor="ctr"/>
                </a:tc>
                <a:extLst>
                  <a:ext uri="{0D108BD9-81ED-4DB2-BD59-A6C34878D82A}">
                    <a16:rowId xmlns:a16="http://schemas.microsoft.com/office/drawing/2014/main" val="10001"/>
                  </a:ext>
                </a:extLst>
              </a:tr>
              <a:tr h="450056">
                <a:tc>
                  <a:txBody>
                    <a:bodyPr/>
                    <a:lstStyle/>
                    <a:p>
                      <a:pPr algn="ctr"/>
                      <a:r>
                        <a:rPr kumimoji="1" lang="ja-JP" altLang="en-US" sz="1600" b="1" dirty="0">
                          <a:latin typeface="+mj-ea"/>
                          <a:ea typeface="+mj-ea"/>
                        </a:rPr>
                        <a:t>最低加入口数（金額）</a:t>
                      </a:r>
                    </a:p>
                  </a:txBody>
                  <a:tcPr marL="91434" marR="91434" marT="45721" marB="45721" anchor="ctr">
                    <a:solidFill>
                      <a:schemeClr val="accent6">
                        <a:lumMod val="40000"/>
                        <a:lumOff val="60000"/>
                      </a:schemeClr>
                    </a:solidFill>
                  </a:tcPr>
                </a:tc>
                <a:tc>
                  <a:txBody>
                    <a:bodyPr/>
                    <a:lstStyle/>
                    <a:p>
                      <a:pPr algn="ctr"/>
                      <a:r>
                        <a:rPr kumimoji="1" lang="ja-JP" altLang="en-US" sz="1600" dirty="0">
                          <a:latin typeface="+mj-ea"/>
                          <a:ea typeface="+mj-ea"/>
                        </a:rPr>
                        <a:t>３口（</a:t>
                      </a:r>
                      <a:r>
                        <a:rPr kumimoji="1" lang="en-US" altLang="ja-JP" sz="1600" dirty="0">
                          <a:latin typeface="+mj-ea"/>
                          <a:ea typeface="+mj-ea"/>
                        </a:rPr>
                        <a:t>3,000</a:t>
                      </a:r>
                      <a:r>
                        <a:rPr kumimoji="1" lang="ja-JP" altLang="en-US" sz="1600" dirty="0">
                          <a:latin typeface="+mj-ea"/>
                          <a:ea typeface="+mj-ea"/>
                        </a:rPr>
                        <a:t>円）</a:t>
                      </a:r>
                    </a:p>
                  </a:txBody>
                  <a:tcPr marL="91434" marR="91434" marT="45721" marB="45721" anchor="ctr"/>
                </a:tc>
                <a:tc>
                  <a:txBody>
                    <a:bodyPr/>
                    <a:lstStyle/>
                    <a:p>
                      <a:pPr algn="ctr"/>
                      <a:r>
                        <a:rPr kumimoji="1" lang="en-US" altLang="ja-JP" sz="1600" dirty="0">
                          <a:latin typeface="+mj-ea"/>
                          <a:ea typeface="+mj-ea"/>
                        </a:rPr>
                        <a:t>3</a:t>
                      </a:r>
                      <a:r>
                        <a:rPr kumimoji="1" lang="ja-JP" altLang="en-US" sz="1600" dirty="0">
                          <a:latin typeface="+mj-ea"/>
                          <a:ea typeface="+mj-ea"/>
                        </a:rPr>
                        <a:t>口（</a:t>
                      </a:r>
                      <a:r>
                        <a:rPr kumimoji="1" lang="en-US" altLang="ja-JP" sz="1600" dirty="0">
                          <a:latin typeface="+mj-ea"/>
                          <a:ea typeface="+mj-ea"/>
                        </a:rPr>
                        <a:t>30,000</a:t>
                      </a:r>
                      <a:r>
                        <a:rPr kumimoji="1" lang="ja-JP" altLang="en-US" sz="1600" dirty="0">
                          <a:latin typeface="+mj-ea"/>
                          <a:ea typeface="+mj-ea"/>
                        </a:rPr>
                        <a:t>円）</a:t>
                      </a:r>
                    </a:p>
                  </a:txBody>
                  <a:tcPr marL="91434" marR="91434" marT="45721" marB="45721" anchor="ctr"/>
                </a:tc>
                <a:tc>
                  <a:txBody>
                    <a:bodyPr/>
                    <a:lstStyle/>
                    <a:p>
                      <a:pPr algn="ctr"/>
                      <a:r>
                        <a:rPr kumimoji="1" lang="en-US" altLang="ja-JP" sz="1600" dirty="0">
                          <a:latin typeface="+mj-ea"/>
                          <a:ea typeface="+mj-ea"/>
                        </a:rPr>
                        <a:t>1</a:t>
                      </a:r>
                      <a:r>
                        <a:rPr kumimoji="1" lang="ja-JP" altLang="en-US" sz="1600" dirty="0">
                          <a:latin typeface="+mj-ea"/>
                          <a:ea typeface="+mj-ea"/>
                        </a:rPr>
                        <a:t>口（</a:t>
                      </a:r>
                      <a:r>
                        <a:rPr kumimoji="1" lang="en-US" altLang="ja-JP" sz="1600" dirty="0">
                          <a:latin typeface="+mj-ea"/>
                          <a:ea typeface="+mj-ea"/>
                        </a:rPr>
                        <a:t>10</a:t>
                      </a:r>
                      <a:r>
                        <a:rPr kumimoji="1" lang="ja-JP" altLang="en-US" sz="1600" dirty="0">
                          <a:latin typeface="+mj-ea"/>
                          <a:ea typeface="+mj-ea"/>
                        </a:rPr>
                        <a:t>万円）</a:t>
                      </a:r>
                    </a:p>
                  </a:txBody>
                  <a:tcPr marL="91434" marR="91434" marT="45721" marB="45721" anchor="ctr"/>
                </a:tc>
                <a:extLst>
                  <a:ext uri="{0D108BD9-81ED-4DB2-BD59-A6C34878D82A}">
                    <a16:rowId xmlns:a16="http://schemas.microsoft.com/office/drawing/2014/main" val="10002"/>
                  </a:ext>
                </a:extLst>
              </a:tr>
              <a:tr h="450056">
                <a:tc>
                  <a:txBody>
                    <a:bodyPr/>
                    <a:lstStyle/>
                    <a:p>
                      <a:pPr algn="ctr"/>
                      <a:r>
                        <a:rPr kumimoji="1" lang="ja-JP" altLang="en-US" sz="1600" b="1" dirty="0">
                          <a:latin typeface="+mj-ea"/>
                          <a:ea typeface="+mj-ea"/>
                        </a:rPr>
                        <a:t>最高加入口数（金額）</a:t>
                      </a:r>
                    </a:p>
                  </a:txBody>
                  <a:tcPr marL="91434" marR="91434" marT="45721" marB="45721" anchor="ctr">
                    <a:solidFill>
                      <a:schemeClr val="accent6">
                        <a:lumMod val="40000"/>
                        <a:lumOff val="60000"/>
                      </a:schemeClr>
                    </a:solidFill>
                  </a:tcPr>
                </a:tc>
                <a:tc>
                  <a:txBody>
                    <a:bodyPr/>
                    <a:lstStyle/>
                    <a:p>
                      <a:pPr algn="ctr"/>
                      <a:r>
                        <a:rPr kumimoji="1" lang="en-US" altLang="ja-JP" sz="1600" dirty="0">
                          <a:latin typeface="+mj-ea"/>
                          <a:ea typeface="+mj-ea"/>
                        </a:rPr>
                        <a:t>300</a:t>
                      </a:r>
                      <a:r>
                        <a:rPr kumimoji="1" lang="ja-JP" altLang="en-US" sz="1600" dirty="0">
                          <a:latin typeface="+mj-ea"/>
                          <a:ea typeface="+mj-ea"/>
                        </a:rPr>
                        <a:t>口（</a:t>
                      </a:r>
                      <a:r>
                        <a:rPr kumimoji="1" lang="en-US" altLang="ja-JP" sz="1600" dirty="0">
                          <a:latin typeface="+mj-ea"/>
                          <a:ea typeface="+mj-ea"/>
                        </a:rPr>
                        <a:t>30</a:t>
                      </a:r>
                      <a:r>
                        <a:rPr kumimoji="1" lang="ja-JP" altLang="en-US" sz="1600" dirty="0">
                          <a:latin typeface="+mj-ea"/>
                          <a:ea typeface="+mj-ea"/>
                        </a:rPr>
                        <a:t>万円）</a:t>
                      </a:r>
                    </a:p>
                  </a:txBody>
                  <a:tcPr marL="91434" marR="91434" marT="45721" marB="45721" anchor="ctr"/>
                </a:tc>
                <a:tc>
                  <a:txBody>
                    <a:bodyPr/>
                    <a:lstStyle/>
                    <a:p>
                      <a:pPr algn="ctr"/>
                      <a:r>
                        <a:rPr kumimoji="1" lang="en-US" altLang="ja-JP" sz="1600" dirty="0">
                          <a:latin typeface="+mj-ea"/>
                          <a:ea typeface="+mj-ea"/>
                        </a:rPr>
                        <a:t>300</a:t>
                      </a:r>
                      <a:r>
                        <a:rPr kumimoji="1" lang="ja-JP" altLang="en-US" sz="1600" dirty="0">
                          <a:latin typeface="+mj-ea"/>
                          <a:ea typeface="+mj-ea"/>
                        </a:rPr>
                        <a:t>口（</a:t>
                      </a:r>
                      <a:r>
                        <a:rPr kumimoji="1" lang="en-US" altLang="ja-JP" sz="1600" dirty="0">
                          <a:latin typeface="+mj-ea"/>
                          <a:ea typeface="+mj-ea"/>
                        </a:rPr>
                        <a:t>300</a:t>
                      </a:r>
                      <a:r>
                        <a:rPr kumimoji="1" lang="ja-JP" altLang="en-US" sz="1600" dirty="0">
                          <a:latin typeface="+mj-ea"/>
                          <a:ea typeface="+mj-ea"/>
                        </a:rPr>
                        <a:t>万円）</a:t>
                      </a:r>
                    </a:p>
                  </a:txBody>
                  <a:tcPr marL="91434" marR="91434" marT="45721" marB="45721" anchor="ctr"/>
                </a:tc>
                <a:tc>
                  <a:txBody>
                    <a:bodyPr/>
                    <a:lstStyle/>
                    <a:p>
                      <a:pPr algn="ctr"/>
                      <a:r>
                        <a:rPr kumimoji="1" lang="en-US" altLang="ja-JP" sz="1600" dirty="0">
                          <a:latin typeface="+mj-ea"/>
                          <a:ea typeface="+mj-ea"/>
                        </a:rPr>
                        <a:t>300</a:t>
                      </a:r>
                      <a:r>
                        <a:rPr kumimoji="1" lang="ja-JP" altLang="en-US" sz="1600" dirty="0">
                          <a:latin typeface="+mj-ea"/>
                          <a:ea typeface="+mj-ea"/>
                        </a:rPr>
                        <a:t>口（</a:t>
                      </a:r>
                      <a:r>
                        <a:rPr kumimoji="1" lang="en-US" altLang="ja-JP" sz="1600" dirty="0">
                          <a:latin typeface="+mj-ea"/>
                          <a:ea typeface="+mj-ea"/>
                        </a:rPr>
                        <a:t>3,000</a:t>
                      </a:r>
                      <a:r>
                        <a:rPr kumimoji="1" lang="ja-JP" altLang="en-US" sz="1600" dirty="0">
                          <a:latin typeface="+mj-ea"/>
                          <a:ea typeface="+mj-ea"/>
                        </a:rPr>
                        <a:t>万円）</a:t>
                      </a:r>
                    </a:p>
                  </a:txBody>
                  <a:tcPr marL="91434" marR="91434" marT="45721" marB="45721" anchor="ctr"/>
                </a:tc>
                <a:extLst>
                  <a:ext uri="{0D108BD9-81ED-4DB2-BD59-A6C34878D82A}">
                    <a16:rowId xmlns:a16="http://schemas.microsoft.com/office/drawing/2014/main" val="10003"/>
                  </a:ext>
                </a:extLst>
              </a:tr>
            </a:tbl>
          </a:graphicData>
        </a:graphic>
      </p:graphicFrame>
      <p:pic>
        <p:nvPicPr>
          <p:cNvPr id="8" name="図 7">
            <a:extLst>
              <a:ext uri="{FF2B5EF4-FFF2-40B4-BE49-F238E27FC236}">
                <a16:creationId xmlns:a16="http://schemas.microsoft.com/office/drawing/2014/main" id="{A1274019-0890-4315-83FF-7A9F18BD2BF2}"/>
              </a:ext>
            </a:extLst>
          </p:cNvPr>
          <p:cNvPicPr>
            <a:picLocks noChangeAspect="1"/>
          </p:cNvPicPr>
          <p:nvPr/>
        </p:nvPicPr>
        <p:blipFill>
          <a:blip r:embed="rId3"/>
          <a:stretch>
            <a:fillRect/>
          </a:stretch>
        </p:blipFill>
        <p:spPr>
          <a:xfrm>
            <a:off x="7867306" y="155516"/>
            <a:ext cx="1423122" cy="411956"/>
          </a:xfrm>
          <a:prstGeom prst="rect">
            <a:avLst/>
          </a:prstGeom>
        </p:spPr>
      </p:pic>
      <p:sp>
        <p:nvSpPr>
          <p:cNvPr id="9" name="正方形/長方形 8">
            <a:extLst>
              <a:ext uri="{FF2B5EF4-FFF2-40B4-BE49-F238E27FC236}">
                <a16:creationId xmlns:a16="http://schemas.microsoft.com/office/drawing/2014/main" id="{F8BD8798-3848-4E39-9155-7ABF80EBC97C}"/>
              </a:ext>
            </a:extLst>
          </p:cNvPr>
          <p:cNvSpPr/>
          <p:nvPr/>
        </p:nvSpPr>
        <p:spPr>
          <a:xfrm>
            <a:off x="420413" y="577411"/>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10" name="テキスト ボックス 9">
            <a:extLst>
              <a:ext uri="{FF2B5EF4-FFF2-40B4-BE49-F238E27FC236}">
                <a16:creationId xmlns:a16="http://schemas.microsoft.com/office/drawing/2014/main" id="{A3B432C1-62EB-4F68-AD58-6E86DB48FBA1}"/>
              </a:ext>
            </a:extLst>
          </p:cNvPr>
          <p:cNvSpPr txBox="1"/>
          <p:nvPr/>
        </p:nvSpPr>
        <p:spPr bwMode="auto">
          <a:xfrm>
            <a:off x="977639" y="2059579"/>
            <a:ext cx="7502024" cy="1354217"/>
          </a:xfrm>
          <a:prstGeom prst="rect">
            <a:avLst/>
          </a:prstGeom>
          <a:noFill/>
        </p:spPr>
        <p:txBody>
          <a:bodyPr wrap="square">
            <a:spAutoFit/>
          </a:bodyPr>
          <a:lstStyle/>
          <a:p>
            <a:pPr>
              <a:spcAft>
                <a:spcPts val="600"/>
              </a:spcAft>
              <a:defRPr/>
            </a:pPr>
            <a:r>
              <a:rPr lang="ja-JP" altLang="en-US" sz="2400" b="1" dirty="0">
                <a:solidFill>
                  <a:schemeClr val="accent6">
                    <a:lumMod val="75000"/>
                  </a:schemeClr>
                </a:solidFill>
              </a:rPr>
              <a:t>● </a:t>
            </a:r>
            <a:r>
              <a:rPr lang="ja-JP" altLang="en-US" sz="2400" b="1" dirty="0"/>
              <a:t>月払は１口 </a:t>
            </a:r>
            <a:r>
              <a:rPr lang="en-US" altLang="ja-JP" sz="2400" b="1" dirty="0"/>
              <a:t>1,000</a:t>
            </a:r>
            <a:r>
              <a:rPr lang="ja-JP" altLang="en-US" sz="2400" b="1" dirty="0"/>
              <a:t>円で</a:t>
            </a:r>
            <a:r>
              <a:rPr lang="ja-JP" altLang="en-US" sz="2400" b="1" u="sng" dirty="0"/>
              <a:t>３口の</a:t>
            </a:r>
            <a:r>
              <a:rPr lang="en-US" altLang="ja-JP" sz="2400" b="1" u="sng" dirty="0"/>
              <a:t>3,000</a:t>
            </a:r>
            <a:r>
              <a:rPr lang="ja-JP" altLang="en-US" sz="2400" b="1" u="sng" dirty="0"/>
              <a:t>円</a:t>
            </a:r>
            <a:r>
              <a:rPr lang="ja-JP" altLang="en-US" sz="2400" b="1" dirty="0"/>
              <a:t>から</a:t>
            </a:r>
            <a:endParaRPr lang="en-US" altLang="ja-JP" sz="2400" b="1" dirty="0"/>
          </a:p>
          <a:p>
            <a:pPr>
              <a:spcAft>
                <a:spcPts val="600"/>
              </a:spcAft>
              <a:defRPr/>
            </a:pPr>
            <a:r>
              <a:rPr lang="ja-JP" altLang="en-US" sz="2400" b="1" dirty="0"/>
              <a:t>　　ボーナス払は１口 </a:t>
            </a:r>
            <a:r>
              <a:rPr lang="en-US" altLang="ja-JP" sz="2400" b="1" dirty="0"/>
              <a:t>10,000</a:t>
            </a:r>
            <a:r>
              <a:rPr lang="ja-JP" altLang="en-US" sz="2400" b="1" dirty="0"/>
              <a:t>円で</a:t>
            </a:r>
            <a:r>
              <a:rPr lang="ja-JP" altLang="en-US" sz="2400" b="1" u="sng" dirty="0"/>
              <a:t>３口の</a:t>
            </a:r>
            <a:r>
              <a:rPr lang="en-US" altLang="ja-JP" sz="2400" b="1" u="sng" dirty="0"/>
              <a:t>30,000</a:t>
            </a:r>
            <a:r>
              <a:rPr lang="ja-JP" altLang="en-US" sz="2400" b="1" u="sng" dirty="0"/>
              <a:t>円</a:t>
            </a:r>
            <a:r>
              <a:rPr lang="ja-JP" altLang="en-US" sz="2400" b="1" dirty="0"/>
              <a:t>から</a:t>
            </a:r>
            <a:endParaRPr lang="en-US" altLang="ja-JP" sz="2400" b="1" dirty="0"/>
          </a:p>
          <a:p>
            <a:pPr>
              <a:spcAft>
                <a:spcPts val="600"/>
              </a:spcAft>
              <a:defRPr/>
            </a:pPr>
            <a:r>
              <a:rPr lang="ja-JP" altLang="en-US" sz="2400" b="1" dirty="0">
                <a:solidFill>
                  <a:schemeClr val="accent6">
                    <a:lumMod val="75000"/>
                  </a:schemeClr>
                </a:solidFill>
              </a:rPr>
              <a:t>●</a:t>
            </a:r>
            <a:r>
              <a:rPr lang="ja-JP" altLang="en-US" sz="2400" b="1" dirty="0"/>
              <a:t> 毎年２回の募集期間中に口数変更が可能</a:t>
            </a:r>
            <a:endParaRPr lang="en-US" altLang="ja-JP" sz="2400" b="1" dirty="0"/>
          </a:p>
        </p:txBody>
      </p:sp>
      <p:sp>
        <p:nvSpPr>
          <p:cNvPr id="12" name="正方形/長方形 11">
            <a:extLst>
              <a:ext uri="{FF2B5EF4-FFF2-40B4-BE49-F238E27FC236}">
                <a16:creationId xmlns:a16="http://schemas.microsoft.com/office/drawing/2014/main" id="{A23A7F5A-7527-437D-B97E-E395EC14ADD6}"/>
              </a:ext>
            </a:extLst>
          </p:cNvPr>
          <p:cNvSpPr/>
          <p:nvPr/>
        </p:nvSpPr>
        <p:spPr>
          <a:xfrm>
            <a:off x="420413" y="787863"/>
            <a:ext cx="7611533" cy="925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anchor="ctr"/>
          <a:lstStyle/>
          <a:p>
            <a:pPr>
              <a:defRPr/>
            </a:pPr>
            <a:r>
              <a:rPr lang="ja-JP" altLang="en-US" sz="2200" dirty="0">
                <a:solidFill>
                  <a:schemeClr val="tx1"/>
                </a:solidFill>
                <a:latin typeface="HGP創英角ｺﾞｼｯｸUB" pitchFamily="50" charset="-128"/>
                <a:ea typeface="HGP創英角ｺﾞｼｯｸUB" pitchFamily="50" charset="-128"/>
              </a:rPr>
              <a:t>⑨ 「フード連合・オレンジ年金共済」は、無理なく始められます！</a:t>
            </a:r>
            <a:endParaRPr lang="en-US" altLang="ja-JP" sz="2200" dirty="0">
              <a:solidFill>
                <a:schemeClr val="tx1"/>
              </a:solidFill>
              <a:latin typeface="HGP創英角ｺﾞｼｯｸUB" pitchFamily="50" charset="-128"/>
              <a:ea typeface="HGP創英角ｺﾞｼｯｸUB" pitchFamily="50" charset="-128"/>
            </a:endParaRPr>
          </a:p>
          <a:p>
            <a:pPr>
              <a:defRPr/>
            </a:pPr>
            <a:r>
              <a:rPr lang="ja-JP" altLang="en-US" sz="2200" dirty="0">
                <a:solidFill>
                  <a:schemeClr val="tx1"/>
                </a:solidFill>
                <a:latin typeface="HGP創英角ｺﾞｼｯｸUB" pitchFamily="50" charset="-128"/>
                <a:ea typeface="HGP創英角ｺﾞｼｯｸUB" pitchFamily="50" charset="-128"/>
              </a:rPr>
              <a:t>　　また、積立途中でも年２回、口数を変更できます。</a:t>
            </a:r>
            <a:endParaRPr lang="en-US" altLang="ja-JP" sz="2200" dirty="0">
              <a:solidFill>
                <a:schemeClr val="tx1"/>
              </a:solidFill>
              <a:latin typeface="HGP創英角ｺﾞｼｯｸUB" pitchFamily="50" charset="-128"/>
              <a:ea typeface="HGP創英角ｺﾞｼｯｸUB" pitchFamily="50" charset="-12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7E02E59B-D9BE-4711-9CFB-B822089F4423}"/>
              </a:ext>
            </a:extLst>
          </p:cNvPr>
          <p:cNvSpPr/>
          <p:nvPr/>
        </p:nvSpPr>
        <p:spPr>
          <a:xfrm>
            <a:off x="420413" y="683251"/>
            <a:ext cx="9220298" cy="549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anchor="ctr"/>
          <a:lstStyle/>
          <a:p>
            <a:pPr>
              <a:defRPr/>
            </a:pPr>
            <a:r>
              <a:rPr lang="ja-JP" altLang="en-US" sz="2400" dirty="0">
                <a:solidFill>
                  <a:schemeClr val="tx1"/>
                </a:solidFill>
                <a:latin typeface="HGP創英角ｺﾞｼｯｸUB" pitchFamily="50" charset="-128"/>
                <a:ea typeface="HGP創英角ｺﾞｼｯｸUB" pitchFamily="50" charset="-128"/>
              </a:rPr>
              <a:t>⑩　例）オレンジ年金共済の運用利率は予定利率　年</a:t>
            </a:r>
            <a:r>
              <a:rPr lang="en-US" altLang="ja-JP" sz="2400" dirty="0">
                <a:solidFill>
                  <a:schemeClr val="tx1"/>
                </a:solidFill>
                <a:latin typeface="HGP創英角ｺﾞｼｯｸUB" pitchFamily="50" charset="-128"/>
                <a:ea typeface="HGP創英角ｺﾞｼｯｸUB" pitchFamily="50" charset="-128"/>
              </a:rPr>
              <a:t>1.25</a:t>
            </a:r>
            <a:r>
              <a:rPr lang="ja-JP" altLang="en-US" sz="2400" dirty="0">
                <a:solidFill>
                  <a:schemeClr val="tx1"/>
                </a:solidFill>
                <a:latin typeface="HGP創英角ｺﾞｼｯｸUB" pitchFamily="50" charset="-128"/>
                <a:ea typeface="HGP創英角ｺﾞｼｯｸUB" pitchFamily="50" charset="-128"/>
              </a:rPr>
              <a:t>％＋配当率</a:t>
            </a:r>
            <a:endParaRPr lang="en-US" altLang="ja-JP" sz="2400" dirty="0">
              <a:solidFill>
                <a:schemeClr val="tx1"/>
              </a:solidFill>
              <a:latin typeface="HGP創英角ｺﾞｼｯｸUB" pitchFamily="50" charset="-128"/>
              <a:ea typeface="HGP創英角ｺﾞｼｯｸUB" pitchFamily="50" charset="-128"/>
            </a:endParaRPr>
          </a:p>
        </p:txBody>
      </p:sp>
      <p:sp>
        <p:nvSpPr>
          <p:cNvPr id="11267" name="テキスト ボックス 2">
            <a:extLst>
              <a:ext uri="{FF2B5EF4-FFF2-40B4-BE49-F238E27FC236}">
                <a16:creationId xmlns:a16="http://schemas.microsoft.com/office/drawing/2014/main" id="{A9A50F4C-1C4C-4CE9-89A3-86DC11EF80A7}"/>
              </a:ext>
            </a:extLst>
          </p:cNvPr>
          <p:cNvSpPr txBox="1">
            <a:spLocks noChangeArrowheads="1"/>
          </p:cNvSpPr>
          <p:nvPr/>
        </p:nvSpPr>
        <p:spPr bwMode="auto">
          <a:xfrm>
            <a:off x="7057022" y="1166289"/>
            <a:ext cx="30241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000" dirty="0">
                <a:latin typeface="Arial" panose="020B0604020202020204" pitchFamily="34" charset="0"/>
              </a:rPr>
              <a:t>予定利率は、将来変更される場合があります。</a:t>
            </a:r>
          </a:p>
        </p:txBody>
      </p:sp>
      <p:sp>
        <p:nvSpPr>
          <p:cNvPr id="11268" name="テキスト ボックス 1">
            <a:extLst>
              <a:ext uri="{FF2B5EF4-FFF2-40B4-BE49-F238E27FC236}">
                <a16:creationId xmlns:a16="http://schemas.microsoft.com/office/drawing/2014/main" id="{B1D3FD3B-C647-45A2-BFDD-77B13B59C265}"/>
              </a:ext>
            </a:extLst>
          </p:cNvPr>
          <p:cNvSpPr txBox="1">
            <a:spLocks noChangeArrowheads="1"/>
          </p:cNvSpPr>
          <p:nvPr/>
        </p:nvSpPr>
        <p:spPr bwMode="auto">
          <a:xfrm>
            <a:off x="849310" y="1301767"/>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dirty="0">
                <a:latin typeface="Arial" panose="020B0604020202020204" pitchFamily="34" charset="0"/>
              </a:rPr>
              <a:t>【</a:t>
            </a:r>
            <a:r>
              <a:rPr lang="ja-JP" altLang="en-US" sz="1800" b="1" dirty="0">
                <a:latin typeface="Arial" panose="020B0604020202020204" pitchFamily="34" charset="0"/>
              </a:rPr>
              <a:t>加入例</a:t>
            </a:r>
            <a:r>
              <a:rPr lang="en-US" altLang="ja-JP" sz="1800" b="1" dirty="0">
                <a:latin typeface="Arial" panose="020B0604020202020204" pitchFamily="34" charset="0"/>
              </a:rPr>
              <a:t>】</a:t>
            </a:r>
            <a:endParaRPr lang="ja-JP" altLang="en-US" sz="1800" b="1" dirty="0">
              <a:latin typeface="Arial" panose="020B0604020202020204" pitchFamily="34" charset="0"/>
            </a:endParaRPr>
          </a:p>
        </p:txBody>
      </p:sp>
      <p:pic>
        <p:nvPicPr>
          <p:cNvPr id="11271" name="図 1">
            <a:extLst>
              <a:ext uri="{FF2B5EF4-FFF2-40B4-BE49-F238E27FC236}">
                <a16:creationId xmlns:a16="http://schemas.microsoft.com/office/drawing/2014/main" id="{9B376CF6-D4FD-4485-8E72-A9711027FE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7010" y="2188674"/>
            <a:ext cx="7162449" cy="446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F128C2AD-51D4-488B-B785-016C3BE99330}"/>
              </a:ext>
            </a:extLst>
          </p:cNvPr>
          <p:cNvSpPr/>
          <p:nvPr/>
        </p:nvSpPr>
        <p:spPr>
          <a:xfrm>
            <a:off x="8029366" y="2928541"/>
            <a:ext cx="1079500" cy="3284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0" name="Picture 2">
            <a:extLst>
              <a:ext uri="{FF2B5EF4-FFF2-40B4-BE49-F238E27FC236}">
                <a16:creationId xmlns:a16="http://schemas.microsoft.com/office/drawing/2014/main" id="{4D442848-735C-465D-AD51-13495C8C7CF3}"/>
              </a:ext>
            </a:extLst>
          </p:cNvPr>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695777" y="5412058"/>
            <a:ext cx="122396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円形吹き出し 6">
            <a:extLst>
              <a:ext uri="{FF2B5EF4-FFF2-40B4-BE49-F238E27FC236}">
                <a16:creationId xmlns:a16="http://schemas.microsoft.com/office/drawing/2014/main" id="{0112AE52-12BA-48B1-B842-50681EC4FF2B}"/>
              </a:ext>
            </a:extLst>
          </p:cNvPr>
          <p:cNvSpPr/>
          <p:nvPr/>
        </p:nvSpPr>
        <p:spPr>
          <a:xfrm>
            <a:off x="8658644" y="1567386"/>
            <a:ext cx="1081906" cy="4124325"/>
          </a:xfrm>
          <a:prstGeom prst="wedgeEllipseCallout">
            <a:avLst>
              <a:gd name="adj1" fmla="val -33009"/>
              <a:gd name="adj2" fmla="val 5214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a:defRPr/>
            </a:pPr>
            <a:r>
              <a:rPr lang="ja-JP" altLang="en-US" b="1" dirty="0">
                <a:solidFill>
                  <a:schemeClr val="tx1"/>
                </a:solidFill>
              </a:rPr>
              <a:t>早く始めた方がメリットあり！</a:t>
            </a:r>
          </a:p>
        </p:txBody>
      </p:sp>
      <p:sp>
        <p:nvSpPr>
          <p:cNvPr id="12" name="正方形/長方形 11">
            <a:extLst>
              <a:ext uri="{FF2B5EF4-FFF2-40B4-BE49-F238E27FC236}">
                <a16:creationId xmlns:a16="http://schemas.microsoft.com/office/drawing/2014/main" id="{B76916B8-B1C9-4C8D-8FFF-B613AAB3FF0D}"/>
              </a:ext>
            </a:extLst>
          </p:cNvPr>
          <p:cNvSpPr/>
          <p:nvPr/>
        </p:nvSpPr>
        <p:spPr>
          <a:xfrm>
            <a:off x="381000" y="2"/>
            <a:ext cx="7314777" cy="47447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a:solidFill>
                  <a:schemeClr val="bg1"/>
                </a:solidFill>
                <a:latin typeface="HGP創英角ｺﾞｼｯｸUB" pitchFamily="50" charset="-128"/>
                <a:ea typeface="HGP創英角ｺﾞｼｯｸUB" pitchFamily="50" charset="-128"/>
              </a:rPr>
              <a:t>　５．オレンジ年金共済の活用　　　　　　</a:t>
            </a:r>
            <a:r>
              <a:rPr lang="ja-JP" altLang="en-US" sz="2400" b="1" dirty="0">
                <a:solidFill>
                  <a:schemeClr val="bg1"/>
                </a:solidFill>
              </a:rPr>
              <a:t>　</a:t>
            </a:r>
            <a:endParaRPr lang="ja-JP" altLang="ja-JP" sz="1200" dirty="0"/>
          </a:p>
        </p:txBody>
      </p:sp>
      <p:sp>
        <p:nvSpPr>
          <p:cNvPr id="15" name="正方形/長方形 14">
            <a:extLst>
              <a:ext uri="{FF2B5EF4-FFF2-40B4-BE49-F238E27FC236}">
                <a16:creationId xmlns:a16="http://schemas.microsoft.com/office/drawing/2014/main" id="{CD989E2E-3E39-492A-A8FF-878E1059F30D}"/>
              </a:ext>
            </a:extLst>
          </p:cNvPr>
          <p:cNvSpPr/>
          <p:nvPr/>
        </p:nvSpPr>
        <p:spPr>
          <a:xfrm>
            <a:off x="1336884" y="2169078"/>
            <a:ext cx="3142835" cy="1318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正方形/長方形 1">
            <a:extLst>
              <a:ext uri="{FF2B5EF4-FFF2-40B4-BE49-F238E27FC236}">
                <a16:creationId xmlns:a16="http://schemas.microsoft.com/office/drawing/2014/main" id="{34DB39BC-8135-4B3E-BDCC-D1C52D02E56C}"/>
              </a:ext>
            </a:extLst>
          </p:cNvPr>
          <p:cNvSpPr/>
          <p:nvPr/>
        </p:nvSpPr>
        <p:spPr>
          <a:xfrm>
            <a:off x="351291" y="1666629"/>
            <a:ext cx="3910744" cy="17360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加入年齢・・・・３０歳（男性）</a:t>
            </a:r>
            <a:endParaRPr kumimoji="1" lang="en-US" altLang="ja-JP" b="1" dirty="0">
              <a:solidFill>
                <a:schemeClr val="tx1"/>
              </a:solidFill>
            </a:endParaRPr>
          </a:p>
          <a:p>
            <a:r>
              <a:rPr kumimoji="1" lang="ja-JP" altLang="en-US" b="1" dirty="0">
                <a:solidFill>
                  <a:schemeClr val="tx1"/>
                </a:solidFill>
              </a:rPr>
              <a:t>払込終了年齢・・６５歳</a:t>
            </a:r>
            <a:endParaRPr kumimoji="1" lang="en-US" altLang="ja-JP" b="1" dirty="0">
              <a:solidFill>
                <a:schemeClr val="tx1"/>
              </a:solidFill>
            </a:endParaRPr>
          </a:p>
          <a:p>
            <a:r>
              <a:rPr kumimoji="1" lang="ja-JP" altLang="en-US" b="1" dirty="0">
                <a:solidFill>
                  <a:schemeClr val="tx1"/>
                </a:solidFill>
              </a:rPr>
              <a:t>　　　　　　　（年金受給開始）</a:t>
            </a:r>
            <a:endParaRPr kumimoji="1" lang="en-US" altLang="ja-JP" b="1" dirty="0">
              <a:solidFill>
                <a:schemeClr val="tx1"/>
              </a:solidFill>
            </a:endParaRPr>
          </a:p>
          <a:p>
            <a:r>
              <a:rPr kumimoji="1" lang="ja-JP" altLang="en-US" b="1" dirty="0">
                <a:solidFill>
                  <a:schemeClr val="tx1"/>
                </a:solidFill>
              </a:rPr>
              <a:t>月払掛金・・・・１万円（１０口）</a:t>
            </a:r>
            <a:endParaRPr kumimoji="1" lang="en-US" altLang="ja-JP" b="1" dirty="0">
              <a:solidFill>
                <a:schemeClr val="tx1"/>
              </a:solidFill>
            </a:endParaRPr>
          </a:p>
          <a:p>
            <a:r>
              <a:rPr kumimoji="1" lang="ja-JP" altLang="en-US" b="1" dirty="0">
                <a:solidFill>
                  <a:schemeClr val="tx1"/>
                </a:solidFill>
              </a:rPr>
              <a:t>半年払掛金・・・５万円（５口）</a:t>
            </a:r>
            <a:endParaRPr kumimoji="1" lang="en-US" altLang="ja-JP" b="1" dirty="0">
              <a:solidFill>
                <a:schemeClr val="tx1"/>
              </a:solidFill>
            </a:endParaRPr>
          </a:p>
          <a:p>
            <a:r>
              <a:rPr kumimoji="1" lang="en-US" altLang="ja-JP" b="1" dirty="0">
                <a:solidFill>
                  <a:schemeClr val="tx1"/>
                </a:solidFill>
              </a:rPr>
              <a:t>※</a:t>
            </a:r>
            <a:r>
              <a:rPr kumimoji="1" lang="ja-JP" altLang="en-US" b="1" dirty="0">
                <a:solidFill>
                  <a:schemeClr val="tx1"/>
                </a:solidFill>
              </a:rPr>
              <a:t>予定利率　</a:t>
            </a:r>
            <a:r>
              <a:rPr kumimoji="1" lang="en-US" altLang="ja-JP" b="1" dirty="0">
                <a:solidFill>
                  <a:schemeClr val="tx1"/>
                </a:solidFill>
              </a:rPr>
              <a:t>1.25</a:t>
            </a:r>
            <a:r>
              <a:rPr kumimoji="1" lang="ja-JP" altLang="en-US" b="1" dirty="0">
                <a:solidFill>
                  <a:schemeClr val="tx1"/>
                </a:solidFill>
              </a:rPr>
              <a:t>％</a:t>
            </a:r>
            <a:r>
              <a:rPr kumimoji="1" lang="en-US" altLang="ja-JP" b="1" dirty="0">
                <a:solidFill>
                  <a:schemeClr val="tx1"/>
                </a:solidFill>
              </a:rPr>
              <a:t>/</a:t>
            </a:r>
            <a:r>
              <a:rPr kumimoji="1" lang="ja-JP" altLang="en-US" b="1" dirty="0">
                <a:solidFill>
                  <a:schemeClr val="tx1"/>
                </a:solidFill>
              </a:rPr>
              <a:t>年</a:t>
            </a:r>
            <a:endParaRPr kumimoji="1" lang="en-US" altLang="ja-JP" b="1" dirty="0">
              <a:solidFill>
                <a:schemeClr val="tx1"/>
              </a:solidFill>
            </a:endParaRPr>
          </a:p>
        </p:txBody>
      </p:sp>
      <p:pic>
        <p:nvPicPr>
          <p:cNvPr id="16" name="図 15">
            <a:extLst>
              <a:ext uri="{FF2B5EF4-FFF2-40B4-BE49-F238E27FC236}">
                <a16:creationId xmlns:a16="http://schemas.microsoft.com/office/drawing/2014/main" id="{FE9A8CB7-FFDA-4BD6-AC18-1656E1D0991B}"/>
              </a:ext>
            </a:extLst>
          </p:cNvPr>
          <p:cNvPicPr>
            <a:picLocks noChangeAspect="1"/>
          </p:cNvPicPr>
          <p:nvPr/>
        </p:nvPicPr>
        <p:blipFill>
          <a:blip r:embed="rId5"/>
          <a:stretch>
            <a:fillRect/>
          </a:stretch>
        </p:blipFill>
        <p:spPr>
          <a:xfrm>
            <a:off x="7867306" y="109765"/>
            <a:ext cx="1423122" cy="411956"/>
          </a:xfrm>
          <a:prstGeom prst="rect">
            <a:avLst/>
          </a:prstGeom>
        </p:spPr>
      </p:pic>
      <p:sp>
        <p:nvSpPr>
          <p:cNvPr id="17" name="正方形/長方形 16">
            <a:extLst>
              <a:ext uri="{FF2B5EF4-FFF2-40B4-BE49-F238E27FC236}">
                <a16:creationId xmlns:a16="http://schemas.microsoft.com/office/drawing/2014/main" id="{FF547C2B-BA38-4BE6-B5B7-E316BEAEE203}"/>
              </a:ext>
            </a:extLst>
          </p:cNvPr>
          <p:cNvSpPr/>
          <p:nvPr/>
        </p:nvSpPr>
        <p:spPr>
          <a:xfrm>
            <a:off x="420413" y="531660"/>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E67564-21F6-4117-B32F-916E08BE233E}"/>
              </a:ext>
            </a:extLst>
          </p:cNvPr>
          <p:cNvPicPr>
            <a:picLocks noChangeAspect="1"/>
          </p:cNvPicPr>
          <p:nvPr/>
        </p:nvPicPr>
        <p:blipFill>
          <a:blip r:embed="rId2"/>
          <a:stretch>
            <a:fillRect/>
          </a:stretch>
        </p:blipFill>
        <p:spPr>
          <a:xfrm>
            <a:off x="7867650" y="323789"/>
            <a:ext cx="1423122" cy="411956"/>
          </a:xfrm>
          <a:prstGeom prst="rect">
            <a:avLst/>
          </a:prstGeom>
        </p:spPr>
      </p:pic>
      <p:sp>
        <p:nvSpPr>
          <p:cNvPr id="7" name="テキスト ボックス 6">
            <a:extLst>
              <a:ext uri="{FF2B5EF4-FFF2-40B4-BE49-F238E27FC236}">
                <a16:creationId xmlns:a16="http://schemas.microsoft.com/office/drawing/2014/main" id="{EEE96058-CC7E-47EF-9FB9-3C532EF7CF9A}"/>
              </a:ext>
            </a:extLst>
          </p:cNvPr>
          <p:cNvSpPr txBox="1"/>
          <p:nvPr/>
        </p:nvSpPr>
        <p:spPr>
          <a:xfrm>
            <a:off x="615228" y="275054"/>
            <a:ext cx="5199881" cy="461665"/>
          </a:xfrm>
          <a:prstGeom prst="rect">
            <a:avLst/>
          </a:prstGeom>
          <a:noFill/>
        </p:spPr>
        <p:txBody>
          <a:bodyPr wrap="square" rtlCol="0">
            <a:spAutoFit/>
          </a:bodyPr>
          <a:lstStyle/>
          <a:p>
            <a:r>
              <a:rPr lang="ja-JP" altLang="en-US" sz="2400" dirty="0">
                <a:solidFill>
                  <a:srgbClr val="00B050"/>
                </a:solidFill>
                <a:latin typeface="HG創英角ｺﾞｼｯｸUB" panose="020B0909000000000000" pitchFamily="49" charset="-128"/>
                <a:ea typeface="HG創英角ｺﾞｼｯｸUB" panose="020B0909000000000000" pitchFamily="49" charset="-128"/>
              </a:rPr>
              <a:t>人生の三大資金</a:t>
            </a:r>
          </a:p>
        </p:txBody>
      </p:sp>
      <p:sp>
        <p:nvSpPr>
          <p:cNvPr id="6" name="正方形/長方形 5">
            <a:extLst>
              <a:ext uri="{FF2B5EF4-FFF2-40B4-BE49-F238E27FC236}">
                <a16:creationId xmlns:a16="http://schemas.microsoft.com/office/drawing/2014/main" id="{7E3DFCBA-DDC9-43C0-84BE-6C62BD59A27F}"/>
              </a:ext>
            </a:extLst>
          </p:cNvPr>
          <p:cNvSpPr/>
          <p:nvPr/>
        </p:nvSpPr>
        <p:spPr>
          <a:xfrm>
            <a:off x="420757" y="74568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3" name="スライド番号プレースホルダー 2">
            <a:extLst>
              <a:ext uri="{FF2B5EF4-FFF2-40B4-BE49-F238E27FC236}">
                <a16:creationId xmlns:a16="http://schemas.microsoft.com/office/drawing/2014/main" id="{00537E36-507E-41B5-A393-6983666D4594}"/>
              </a:ext>
            </a:extLst>
          </p:cNvPr>
          <p:cNvSpPr>
            <a:spLocks noGrp="1"/>
          </p:cNvSpPr>
          <p:nvPr>
            <p:ph type="sldNum" sz="quarter" idx="12"/>
          </p:nvPr>
        </p:nvSpPr>
        <p:spPr>
          <a:xfrm>
            <a:off x="8912352" y="6351648"/>
            <a:ext cx="378420" cy="365125"/>
          </a:xfrm>
        </p:spPr>
        <p:txBody>
          <a:bodyPr/>
          <a:lstStyle/>
          <a:p>
            <a:fld id="{404B8C3E-821F-46CE-913E-DC994660BEC0}" type="slidenum">
              <a:rPr kumimoji="1" lang="ja-JP" altLang="en-US" smtClean="0"/>
              <a:t>5</a:t>
            </a:fld>
            <a:endParaRPr kumimoji="1" lang="ja-JP" altLang="en-US"/>
          </a:p>
        </p:txBody>
      </p:sp>
      <p:sp>
        <p:nvSpPr>
          <p:cNvPr id="12" name="四角形: 角を丸くする 11">
            <a:extLst>
              <a:ext uri="{FF2B5EF4-FFF2-40B4-BE49-F238E27FC236}">
                <a16:creationId xmlns:a16="http://schemas.microsoft.com/office/drawing/2014/main" id="{1D039C6C-1EDF-54F5-F08D-124266D38DF8}"/>
              </a:ext>
            </a:extLst>
          </p:cNvPr>
          <p:cNvSpPr/>
          <p:nvPr/>
        </p:nvSpPr>
        <p:spPr>
          <a:xfrm>
            <a:off x="615228" y="987686"/>
            <a:ext cx="3895812" cy="21214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53584172-BB2C-E0A4-8A6A-FA86B3DD8163}"/>
              </a:ext>
            </a:extLst>
          </p:cNvPr>
          <p:cNvSpPr/>
          <p:nvPr/>
        </p:nvSpPr>
        <p:spPr>
          <a:xfrm>
            <a:off x="8912352" y="5655733"/>
            <a:ext cx="197781" cy="4449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字幕 3">
            <a:extLst>
              <a:ext uri="{FF2B5EF4-FFF2-40B4-BE49-F238E27FC236}">
                <a16:creationId xmlns:a16="http://schemas.microsoft.com/office/drawing/2014/main" id="{4F63F022-D5BC-11B1-179A-939C090C72BF}"/>
              </a:ext>
            </a:extLst>
          </p:cNvPr>
          <p:cNvSpPr txBox="1">
            <a:spLocks/>
          </p:cNvSpPr>
          <p:nvPr/>
        </p:nvSpPr>
        <p:spPr>
          <a:xfrm>
            <a:off x="39390" y="1184687"/>
            <a:ext cx="7388352" cy="479435"/>
          </a:xfrm>
          <a:prstGeom prst="rect">
            <a:avLst/>
          </a:prstGeom>
        </p:spPr>
        <p:txBody>
          <a:bodyPr vert="horz" lIns="91440" tIns="45720" rIns="91440" bIns="45720" rtlCol="0" anchor="ctr" anchorCtr="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dirty="0"/>
              <a:t>・金利１％、月払いのみ、</a:t>
            </a:r>
            <a:r>
              <a:rPr lang="en-US" altLang="ja-JP" dirty="0"/>
              <a:t>35</a:t>
            </a:r>
            <a:r>
              <a:rPr lang="ja-JP" altLang="en-US" dirty="0"/>
              <a:t>年ローン、元利均等払い</a:t>
            </a:r>
            <a:endParaRPr lang="en-US" altLang="ja-JP" dirty="0"/>
          </a:p>
        </p:txBody>
      </p:sp>
      <p:graphicFrame>
        <p:nvGraphicFramePr>
          <p:cNvPr id="2" name="表 8">
            <a:extLst>
              <a:ext uri="{FF2B5EF4-FFF2-40B4-BE49-F238E27FC236}">
                <a16:creationId xmlns:a16="http://schemas.microsoft.com/office/drawing/2014/main" id="{17BE5C90-5C1D-1D22-458E-786B888CE370}"/>
              </a:ext>
            </a:extLst>
          </p:cNvPr>
          <p:cNvGraphicFramePr>
            <a:graphicFrameLocks noGrp="1"/>
          </p:cNvGraphicFramePr>
          <p:nvPr>
            <p:extLst>
              <p:ext uri="{D42A27DB-BD31-4B8C-83A1-F6EECF244321}">
                <p14:modId xmlns:p14="http://schemas.microsoft.com/office/powerpoint/2010/main" val="1225536024"/>
              </p:ext>
            </p:extLst>
          </p:nvPr>
        </p:nvGraphicFramePr>
        <p:xfrm>
          <a:off x="417953" y="1600085"/>
          <a:ext cx="9065174" cy="1969871"/>
        </p:xfrm>
        <a:graphic>
          <a:graphicData uri="http://schemas.openxmlformats.org/drawingml/2006/table">
            <a:tbl>
              <a:tblPr firstRow="1" bandRow="1">
                <a:tableStyleId>{5C22544A-7EE6-4342-B048-85BDC9FD1C3A}</a:tableStyleId>
              </a:tblPr>
              <a:tblGrid>
                <a:gridCol w="1120177">
                  <a:extLst>
                    <a:ext uri="{9D8B030D-6E8A-4147-A177-3AD203B41FA5}">
                      <a16:colId xmlns:a16="http://schemas.microsoft.com/office/drawing/2014/main" val="2101948464"/>
                    </a:ext>
                  </a:extLst>
                </a:gridCol>
                <a:gridCol w="1557867">
                  <a:extLst>
                    <a:ext uri="{9D8B030D-6E8A-4147-A177-3AD203B41FA5}">
                      <a16:colId xmlns:a16="http://schemas.microsoft.com/office/drawing/2014/main" val="651236978"/>
                    </a:ext>
                  </a:extLst>
                </a:gridCol>
                <a:gridCol w="1896533">
                  <a:extLst>
                    <a:ext uri="{9D8B030D-6E8A-4147-A177-3AD203B41FA5}">
                      <a16:colId xmlns:a16="http://schemas.microsoft.com/office/drawing/2014/main" val="2881066215"/>
                    </a:ext>
                  </a:extLst>
                </a:gridCol>
                <a:gridCol w="1964267">
                  <a:extLst>
                    <a:ext uri="{9D8B030D-6E8A-4147-A177-3AD203B41FA5}">
                      <a16:colId xmlns:a16="http://schemas.microsoft.com/office/drawing/2014/main" val="2194329215"/>
                    </a:ext>
                  </a:extLst>
                </a:gridCol>
                <a:gridCol w="2526330">
                  <a:extLst>
                    <a:ext uri="{9D8B030D-6E8A-4147-A177-3AD203B41FA5}">
                      <a16:colId xmlns:a16="http://schemas.microsoft.com/office/drawing/2014/main" val="905401354"/>
                    </a:ext>
                  </a:extLst>
                </a:gridCol>
              </a:tblGrid>
              <a:tr h="719432">
                <a:tc>
                  <a:txBody>
                    <a:bodyPr/>
                    <a:lstStyle/>
                    <a:p>
                      <a:r>
                        <a:rPr kumimoji="1" lang="ja-JP" altLang="en-US" dirty="0"/>
                        <a:t>借入金額</a:t>
                      </a:r>
                    </a:p>
                  </a:txBody>
                  <a:tcPr anchor="ctr" anchorCtr="1"/>
                </a:tc>
                <a:tc>
                  <a:txBody>
                    <a:bodyPr/>
                    <a:lstStyle/>
                    <a:p>
                      <a:r>
                        <a:rPr kumimoji="1" lang="ja-JP" altLang="en-US" dirty="0"/>
                        <a:t>利息額</a:t>
                      </a:r>
                    </a:p>
                  </a:txBody>
                  <a:tcPr anchor="ctr" anchorCtr="1"/>
                </a:tc>
                <a:tc>
                  <a:txBody>
                    <a:bodyPr/>
                    <a:lstStyle/>
                    <a:p>
                      <a:r>
                        <a:rPr kumimoji="1" lang="ja-JP" altLang="en-US" dirty="0"/>
                        <a:t>総支払金額</a:t>
                      </a:r>
                    </a:p>
                  </a:txBody>
                  <a:tcPr anchor="ctr" anchorCtr="1"/>
                </a:tc>
                <a:tc>
                  <a:txBody>
                    <a:bodyPr/>
                    <a:lstStyle/>
                    <a:p>
                      <a:r>
                        <a:rPr kumimoji="1" lang="ja-JP" altLang="en-US" dirty="0"/>
                        <a:t>支払い金額</a:t>
                      </a:r>
                      <a:endParaRPr kumimoji="1" lang="en-US" altLang="ja-JP" dirty="0"/>
                    </a:p>
                    <a:p>
                      <a:r>
                        <a:rPr kumimoji="1" lang="ja-JP" altLang="en-US" dirty="0"/>
                        <a:t>（月払いのみ）</a:t>
                      </a:r>
                    </a:p>
                  </a:txBody>
                  <a:tcPr anchor="ctr" anchorCtr="1"/>
                </a:tc>
                <a:tc>
                  <a:txBody>
                    <a:bodyPr/>
                    <a:lstStyle/>
                    <a:p>
                      <a:r>
                        <a:rPr kumimoji="1" lang="ja-JP" altLang="en-US" dirty="0"/>
                        <a:t>年収５００万の　　ローンの占める割合</a:t>
                      </a:r>
                    </a:p>
                  </a:txBody>
                  <a:tcPr anchor="ctr" anchorCtr="1"/>
                </a:tc>
                <a:extLst>
                  <a:ext uri="{0D108BD9-81ED-4DB2-BD59-A6C34878D82A}">
                    <a16:rowId xmlns:a16="http://schemas.microsoft.com/office/drawing/2014/main" val="188213479"/>
                  </a:ext>
                </a:extLst>
              </a:tr>
              <a:tr h="416813">
                <a:tc>
                  <a:txBody>
                    <a:bodyPr/>
                    <a:lstStyle/>
                    <a:p>
                      <a:r>
                        <a:rPr kumimoji="1" lang="en-US" altLang="ja-JP" dirty="0"/>
                        <a:t>3,000</a:t>
                      </a:r>
                      <a:r>
                        <a:rPr kumimoji="1" lang="ja-JP" altLang="en-US" dirty="0"/>
                        <a:t>万</a:t>
                      </a:r>
                      <a:endParaRPr kumimoji="1" lang="en-US" altLang="ja-JP" dirty="0"/>
                    </a:p>
                  </a:txBody>
                  <a:tcPr anchor="ctr" anchorCtr="1"/>
                </a:tc>
                <a:tc>
                  <a:txBody>
                    <a:bodyPr/>
                    <a:lstStyle/>
                    <a:p>
                      <a:r>
                        <a:rPr kumimoji="1" lang="en-US" altLang="ja-JP" dirty="0"/>
                        <a:t>556</a:t>
                      </a:r>
                      <a:r>
                        <a:rPr kumimoji="1" lang="ja-JP" altLang="en-US" dirty="0"/>
                        <a:t>万程度</a:t>
                      </a:r>
                    </a:p>
                  </a:txBody>
                  <a:tcPr anchor="ctr" anchorCtr="1"/>
                </a:tc>
                <a:tc>
                  <a:txBody>
                    <a:bodyPr/>
                    <a:lstStyle/>
                    <a:p>
                      <a:r>
                        <a:rPr kumimoji="1" lang="en-US" altLang="ja-JP" dirty="0"/>
                        <a:t>3,556</a:t>
                      </a:r>
                      <a:r>
                        <a:rPr kumimoji="1" lang="ja-JP" altLang="en-US" dirty="0"/>
                        <a:t>万程度</a:t>
                      </a:r>
                    </a:p>
                  </a:txBody>
                  <a:tcPr anchor="ctr" anchorCtr="1"/>
                </a:tc>
                <a:tc>
                  <a:txBody>
                    <a:bodyPr/>
                    <a:lstStyle/>
                    <a:p>
                      <a:r>
                        <a:rPr kumimoji="1" lang="en-US" altLang="ja-JP" dirty="0"/>
                        <a:t>85,000</a:t>
                      </a:r>
                      <a:r>
                        <a:rPr kumimoji="1" lang="ja-JP" altLang="en-US" dirty="0"/>
                        <a:t>円程度</a:t>
                      </a:r>
                      <a:endParaRPr kumimoji="1" lang="en-US" altLang="ja-JP" dirty="0"/>
                    </a:p>
                  </a:txBody>
                  <a:tcPr anchor="ctr" anchorCtr="1"/>
                </a:tc>
                <a:tc>
                  <a:txBody>
                    <a:bodyPr/>
                    <a:lstStyle/>
                    <a:p>
                      <a:r>
                        <a:rPr kumimoji="1" lang="ja-JP" altLang="en-US" dirty="0"/>
                        <a:t>約</a:t>
                      </a:r>
                      <a:r>
                        <a:rPr kumimoji="1" lang="en-US" altLang="ja-JP" dirty="0"/>
                        <a:t>20</a:t>
                      </a:r>
                      <a:r>
                        <a:rPr kumimoji="1" lang="ja-JP" altLang="en-US" dirty="0"/>
                        <a:t>％</a:t>
                      </a:r>
                    </a:p>
                  </a:txBody>
                  <a:tcPr anchor="ctr" anchorCtr="1"/>
                </a:tc>
                <a:extLst>
                  <a:ext uri="{0D108BD9-81ED-4DB2-BD59-A6C34878D82A}">
                    <a16:rowId xmlns:a16="http://schemas.microsoft.com/office/drawing/2014/main" val="2468105902"/>
                  </a:ext>
                </a:extLst>
              </a:tr>
              <a:tr h="416813">
                <a:tc>
                  <a:txBody>
                    <a:bodyPr/>
                    <a:lstStyle/>
                    <a:p>
                      <a:r>
                        <a:rPr kumimoji="1" lang="en-US" altLang="ja-JP" dirty="0"/>
                        <a:t>4,000</a:t>
                      </a:r>
                      <a:r>
                        <a:rPr kumimoji="1" lang="ja-JP" altLang="en-US" dirty="0"/>
                        <a:t>万</a:t>
                      </a:r>
                    </a:p>
                  </a:txBody>
                  <a:tcPr anchor="ctr" anchorCtr="1"/>
                </a:tc>
                <a:tc>
                  <a:txBody>
                    <a:bodyPr/>
                    <a:lstStyle/>
                    <a:p>
                      <a:r>
                        <a:rPr kumimoji="1" lang="en-US" altLang="ja-JP" dirty="0"/>
                        <a:t>742</a:t>
                      </a:r>
                      <a:r>
                        <a:rPr kumimoji="1" lang="ja-JP" altLang="en-US" dirty="0"/>
                        <a:t>万程度</a:t>
                      </a:r>
                    </a:p>
                  </a:txBody>
                  <a:tcPr anchor="ctr" anchorCtr="1"/>
                </a:tc>
                <a:tc>
                  <a:txBody>
                    <a:bodyPr/>
                    <a:lstStyle/>
                    <a:p>
                      <a:r>
                        <a:rPr kumimoji="1" lang="en-US" altLang="ja-JP" dirty="0"/>
                        <a:t>4,742</a:t>
                      </a:r>
                      <a:r>
                        <a:rPr kumimoji="1" lang="ja-JP" altLang="en-US" dirty="0"/>
                        <a:t>万程度</a:t>
                      </a:r>
                    </a:p>
                  </a:txBody>
                  <a:tcPr anchor="ctr" anchorCtr="1"/>
                </a:tc>
                <a:tc>
                  <a:txBody>
                    <a:bodyPr/>
                    <a:lstStyle/>
                    <a:p>
                      <a:r>
                        <a:rPr kumimoji="1" lang="en-US" altLang="ja-JP" dirty="0"/>
                        <a:t>113,000</a:t>
                      </a:r>
                      <a:r>
                        <a:rPr kumimoji="1" lang="ja-JP" altLang="en-US" dirty="0"/>
                        <a:t>円程度</a:t>
                      </a:r>
                    </a:p>
                  </a:txBody>
                  <a:tcPr anchor="ctr" anchorCtr="1"/>
                </a:tc>
                <a:tc>
                  <a:txBody>
                    <a:bodyPr/>
                    <a:lstStyle/>
                    <a:p>
                      <a:r>
                        <a:rPr kumimoji="1" lang="ja-JP" altLang="en-US" dirty="0"/>
                        <a:t>約</a:t>
                      </a:r>
                      <a:r>
                        <a:rPr kumimoji="1" lang="en-US" altLang="ja-JP" dirty="0"/>
                        <a:t>27</a:t>
                      </a:r>
                      <a:r>
                        <a:rPr kumimoji="1" lang="ja-JP" altLang="en-US" dirty="0"/>
                        <a:t>％</a:t>
                      </a:r>
                    </a:p>
                  </a:txBody>
                  <a:tcPr anchor="ctr" anchorCtr="1"/>
                </a:tc>
                <a:extLst>
                  <a:ext uri="{0D108BD9-81ED-4DB2-BD59-A6C34878D82A}">
                    <a16:rowId xmlns:a16="http://schemas.microsoft.com/office/drawing/2014/main" val="3726566404"/>
                  </a:ext>
                </a:extLst>
              </a:tr>
              <a:tr h="416813">
                <a:tc>
                  <a:txBody>
                    <a:bodyPr/>
                    <a:lstStyle/>
                    <a:p>
                      <a:r>
                        <a:rPr kumimoji="1" lang="en-US" altLang="ja-JP" dirty="0"/>
                        <a:t>5,000</a:t>
                      </a:r>
                      <a:r>
                        <a:rPr kumimoji="1" lang="ja-JP" altLang="en-US" dirty="0"/>
                        <a:t>万</a:t>
                      </a:r>
                    </a:p>
                  </a:txBody>
                  <a:tcPr anchor="ctr" anchorCtr="1"/>
                </a:tc>
                <a:tc>
                  <a:txBody>
                    <a:bodyPr/>
                    <a:lstStyle/>
                    <a:p>
                      <a:r>
                        <a:rPr kumimoji="1" lang="en-US" altLang="ja-JP" dirty="0"/>
                        <a:t>927</a:t>
                      </a:r>
                      <a:r>
                        <a:rPr kumimoji="1" lang="ja-JP" altLang="en-US" dirty="0"/>
                        <a:t>万程度</a:t>
                      </a:r>
                    </a:p>
                  </a:txBody>
                  <a:tcPr anchor="ctr" anchorCtr="1"/>
                </a:tc>
                <a:tc>
                  <a:txBody>
                    <a:bodyPr/>
                    <a:lstStyle/>
                    <a:p>
                      <a:r>
                        <a:rPr kumimoji="1" lang="en-US" altLang="ja-JP" dirty="0"/>
                        <a:t>5,927</a:t>
                      </a:r>
                      <a:r>
                        <a:rPr kumimoji="1" lang="ja-JP" altLang="en-US" dirty="0"/>
                        <a:t>万程度</a:t>
                      </a:r>
                    </a:p>
                  </a:txBody>
                  <a:tcPr anchor="ctr" anchorCtr="1"/>
                </a:tc>
                <a:tc>
                  <a:txBody>
                    <a:bodyPr/>
                    <a:lstStyle/>
                    <a:p>
                      <a:r>
                        <a:rPr kumimoji="1" lang="en-US" altLang="ja-JP" dirty="0"/>
                        <a:t>140,000</a:t>
                      </a:r>
                      <a:r>
                        <a:rPr kumimoji="1" lang="ja-JP" altLang="en-US" dirty="0"/>
                        <a:t>円程度</a:t>
                      </a:r>
                    </a:p>
                  </a:txBody>
                  <a:tcPr anchor="ctr" anchorCtr="1"/>
                </a:tc>
                <a:tc>
                  <a:txBody>
                    <a:bodyPr/>
                    <a:lstStyle/>
                    <a:p>
                      <a:r>
                        <a:rPr kumimoji="1" lang="ja-JP" altLang="en-US" dirty="0"/>
                        <a:t>約</a:t>
                      </a:r>
                      <a:r>
                        <a:rPr kumimoji="1" lang="en-US" altLang="ja-JP" dirty="0"/>
                        <a:t>33</a:t>
                      </a:r>
                      <a:r>
                        <a:rPr kumimoji="1" lang="ja-JP" altLang="en-US" dirty="0"/>
                        <a:t>％</a:t>
                      </a:r>
                    </a:p>
                  </a:txBody>
                  <a:tcPr anchor="ctr" anchorCtr="1"/>
                </a:tc>
                <a:extLst>
                  <a:ext uri="{0D108BD9-81ED-4DB2-BD59-A6C34878D82A}">
                    <a16:rowId xmlns:a16="http://schemas.microsoft.com/office/drawing/2014/main" val="3824787365"/>
                  </a:ext>
                </a:extLst>
              </a:tr>
            </a:tbl>
          </a:graphicData>
        </a:graphic>
      </p:graphicFrame>
      <p:sp>
        <p:nvSpPr>
          <p:cNvPr id="15" name="字幕 3">
            <a:extLst>
              <a:ext uri="{FF2B5EF4-FFF2-40B4-BE49-F238E27FC236}">
                <a16:creationId xmlns:a16="http://schemas.microsoft.com/office/drawing/2014/main" id="{14F558BC-CA5B-B5F6-A423-0485A24B964D}"/>
              </a:ext>
            </a:extLst>
          </p:cNvPr>
          <p:cNvSpPr txBox="1">
            <a:spLocks/>
          </p:cNvSpPr>
          <p:nvPr/>
        </p:nvSpPr>
        <p:spPr>
          <a:xfrm>
            <a:off x="0" y="3754095"/>
            <a:ext cx="7388352" cy="652056"/>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dirty="0"/>
              <a:t>・月支払金額のうちの利息金額・率（単純計算）</a:t>
            </a:r>
            <a:endParaRPr lang="en-US" altLang="ja-JP" dirty="0"/>
          </a:p>
        </p:txBody>
      </p:sp>
      <p:sp>
        <p:nvSpPr>
          <p:cNvPr id="4" name="字幕 3">
            <a:extLst>
              <a:ext uri="{FF2B5EF4-FFF2-40B4-BE49-F238E27FC236}">
                <a16:creationId xmlns:a16="http://schemas.microsoft.com/office/drawing/2014/main" id="{9D63832A-BE9D-4E24-6749-BDE1D1B4A53C}"/>
              </a:ext>
            </a:extLst>
          </p:cNvPr>
          <p:cNvSpPr>
            <a:spLocks noGrp="1"/>
          </p:cNvSpPr>
          <p:nvPr>
            <p:ph type="subTitle" idx="1"/>
          </p:nvPr>
        </p:nvSpPr>
        <p:spPr>
          <a:xfrm>
            <a:off x="420070" y="831043"/>
            <a:ext cx="4530470" cy="479435"/>
          </a:xfrm>
        </p:spPr>
        <p:txBody>
          <a:bodyPr anchor="ctr" anchorCtr="0">
            <a:normAutofit/>
          </a:bodyPr>
          <a:lstStyle/>
          <a:p>
            <a:r>
              <a:rPr lang="ja-JP" altLang="en-US" b="1" dirty="0"/>
              <a:t>住宅ローン　シミュレーション</a:t>
            </a:r>
            <a:endParaRPr lang="en-US" altLang="ja-JP" b="1" dirty="0"/>
          </a:p>
        </p:txBody>
      </p:sp>
      <p:graphicFrame>
        <p:nvGraphicFramePr>
          <p:cNvPr id="16" name="表 8">
            <a:extLst>
              <a:ext uri="{FF2B5EF4-FFF2-40B4-BE49-F238E27FC236}">
                <a16:creationId xmlns:a16="http://schemas.microsoft.com/office/drawing/2014/main" id="{89E37D10-9088-A979-2458-3271925EC0F2}"/>
              </a:ext>
            </a:extLst>
          </p:cNvPr>
          <p:cNvGraphicFramePr>
            <a:graphicFrameLocks noGrp="1"/>
          </p:cNvGraphicFramePr>
          <p:nvPr>
            <p:extLst>
              <p:ext uri="{D42A27DB-BD31-4B8C-83A1-F6EECF244321}">
                <p14:modId xmlns:p14="http://schemas.microsoft.com/office/powerpoint/2010/main" val="2969966584"/>
              </p:ext>
            </p:extLst>
          </p:nvPr>
        </p:nvGraphicFramePr>
        <p:xfrm>
          <a:off x="417953" y="4340124"/>
          <a:ext cx="9065174" cy="1997120"/>
        </p:xfrm>
        <a:graphic>
          <a:graphicData uri="http://schemas.openxmlformats.org/drawingml/2006/table">
            <a:tbl>
              <a:tblPr firstRow="1" bandRow="1">
                <a:tableStyleId>{5C22544A-7EE6-4342-B048-85BDC9FD1C3A}</a:tableStyleId>
              </a:tblPr>
              <a:tblGrid>
                <a:gridCol w="1120177">
                  <a:extLst>
                    <a:ext uri="{9D8B030D-6E8A-4147-A177-3AD203B41FA5}">
                      <a16:colId xmlns:a16="http://schemas.microsoft.com/office/drawing/2014/main" val="2101948464"/>
                    </a:ext>
                  </a:extLst>
                </a:gridCol>
                <a:gridCol w="1557867">
                  <a:extLst>
                    <a:ext uri="{9D8B030D-6E8A-4147-A177-3AD203B41FA5}">
                      <a16:colId xmlns:a16="http://schemas.microsoft.com/office/drawing/2014/main" val="651236978"/>
                    </a:ext>
                  </a:extLst>
                </a:gridCol>
                <a:gridCol w="1896533">
                  <a:extLst>
                    <a:ext uri="{9D8B030D-6E8A-4147-A177-3AD203B41FA5}">
                      <a16:colId xmlns:a16="http://schemas.microsoft.com/office/drawing/2014/main" val="2881066215"/>
                    </a:ext>
                  </a:extLst>
                </a:gridCol>
                <a:gridCol w="1964267">
                  <a:extLst>
                    <a:ext uri="{9D8B030D-6E8A-4147-A177-3AD203B41FA5}">
                      <a16:colId xmlns:a16="http://schemas.microsoft.com/office/drawing/2014/main" val="2194329215"/>
                    </a:ext>
                  </a:extLst>
                </a:gridCol>
                <a:gridCol w="2526330">
                  <a:extLst>
                    <a:ext uri="{9D8B030D-6E8A-4147-A177-3AD203B41FA5}">
                      <a16:colId xmlns:a16="http://schemas.microsoft.com/office/drawing/2014/main" val="905401354"/>
                    </a:ext>
                  </a:extLst>
                </a:gridCol>
              </a:tblGrid>
              <a:tr h="729383">
                <a:tc>
                  <a:txBody>
                    <a:bodyPr/>
                    <a:lstStyle/>
                    <a:p>
                      <a:r>
                        <a:rPr kumimoji="1" lang="ja-JP" altLang="en-US" dirty="0"/>
                        <a:t>借入金額</a:t>
                      </a:r>
                    </a:p>
                  </a:txBody>
                  <a:tcPr anchor="ctr" anchorCtr="1"/>
                </a:tc>
                <a:tc>
                  <a:txBody>
                    <a:bodyPr/>
                    <a:lstStyle/>
                    <a:p>
                      <a:r>
                        <a:rPr kumimoji="1" lang="ja-JP" altLang="en-US" dirty="0"/>
                        <a:t>利息額</a:t>
                      </a:r>
                    </a:p>
                  </a:txBody>
                  <a:tcPr anchor="ctr" anchorCtr="1"/>
                </a:tc>
                <a:tc>
                  <a:txBody>
                    <a:bodyPr/>
                    <a:lstStyle/>
                    <a:p>
                      <a:r>
                        <a:rPr kumimoji="1" lang="ja-JP" altLang="en-US" dirty="0"/>
                        <a:t>年収</a:t>
                      </a:r>
                      <a:r>
                        <a:rPr kumimoji="1" lang="en-US" altLang="ja-JP" dirty="0"/>
                        <a:t>500</a:t>
                      </a:r>
                      <a:r>
                        <a:rPr kumimoji="1" lang="ja-JP" altLang="en-US" dirty="0"/>
                        <a:t>万の</a:t>
                      </a:r>
                      <a:endParaRPr kumimoji="1" lang="en-US" altLang="ja-JP" dirty="0"/>
                    </a:p>
                    <a:p>
                      <a:r>
                        <a:rPr kumimoji="1" lang="ja-JP" altLang="en-US" dirty="0"/>
                        <a:t>単純月額</a:t>
                      </a:r>
                    </a:p>
                  </a:txBody>
                  <a:tcPr anchor="ctr" anchorCtr="1"/>
                </a:tc>
                <a:tc>
                  <a:txBody>
                    <a:bodyPr/>
                    <a:lstStyle/>
                    <a:p>
                      <a:r>
                        <a:rPr kumimoji="1" lang="ja-JP" altLang="en-US" dirty="0"/>
                        <a:t>利息の単純月額</a:t>
                      </a:r>
                      <a:endParaRPr kumimoji="1" lang="en-US" altLang="ja-JP" dirty="0"/>
                    </a:p>
                  </a:txBody>
                  <a:tcPr anchor="ctr" anchorCtr="1"/>
                </a:tc>
                <a:tc>
                  <a:txBody>
                    <a:bodyPr/>
                    <a:lstStyle/>
                    <a:p>
                      <a:r>
                        <a:rPr kumimoji="1" lang="ja-JP" altLang="en-US" dirty="0"/>
                        <a:t>単純月額収入の</a:t>
                      </a:r>
                      <a:endParaRPr kumimoji="1" lang="en-US" altLang="ja-JP" dirty="0"/>
                    </a:p>
                    <a:p>
                      <a:r>
                        <a:rPr kumimoji="1" lang="ja-JP" altLang="en-US" dirty="0"/>
                        <a:t>利息の割合</a:t>
                      </a:r>
                    </a:p>
                  </a:txBody>
                  <a:tcPr anchor="ctr" anchorCtr="1"/>
                </a:tc>
                <a:extLst>
                  <a:ext uri="{0D108BD9-81ED-4DB2-BD59-A6C34878D82A}">
                    <a16:rowId xmlns:a16="http://schemas.microsoft.com/office/drawing/2014/main" val="188213479"/>
                  </a:ext>
                </a:extLst>
              </a:tr>
              <a:tr h="422579">
                <a:tc>
                  <a:txBody>
                    <a:bodyPr/>
                    <a:lstStyle/>
                    <a:p>
                      <a:r>
                        <a:rPr kumimoji="1" lang="en-US" altLang="ja-JP" dirty="0"/>
                        <a:t>3,000</a:t>
                      </a:r>
                      <a:r>
                        <a:rPr kumimoji="1" lang="ja-JP" altLang="en-US" dirty="0"/>
                        <a:t>万</a:t>
                      </a:r>
                      <a:endParaRPr kumimoji="1" lang="en-US" altLang="ja-JP" dirty="0"/>
                    </a:p>
                  </a:txBody>
                  <a:tcPr anchor="ctr" anchorCtr="1"/>
                </a:tc>
                <a:tc>
                  <a:txBody>
                    <a:bodyPr/>
                    <a:lstStyle/>
                    <a:p>
                      <a:r>
                        <a:rPr kumimoji="1" lang="en-US" altLang="ja-JP" dirty="0"/>
                        <a:t>556</a:t>
                      </a:r>
                      <a:r>
                        <a:rPr kumimoji="1" lang="ja-JP" altLang="en-US" dirty="0"/>
                        <a:t>万程度</a:t>
                      </a:r>
                    </a:p>
                  </a:txBody>
                  <a:tcPr anchor="ctr" anchorCtr="1"/>
                </a:tc>
                <a:tc>
                  <a:txBody>
                    <a:bodyPr/>
                    <a:lstStyle/>
                    <a:p>
                      <a:r>
                        <a:rPr kumimoji="1" lang="en-US" altLang="ja-JP" dirty="0"/>
                        <a:t>41.6</a:t>
                      </a:r>
                      <a:r>
                        <a:rPr kumimoji="1" lang="ja-JP" altLang="en-US" dirty="0"/>
                        <a:t>万</a:t>
                      </a:r>
                    </a:p>
                  </a:txBody>
                  <a:tcPr anchor="ctr" anchorCtr="1"/>
                </a:tc>
                <a:tc>
                  <a:txBody>
                    <a:bodyPr/>
                    <a:lstStyle/>
                    <a:p>
                      <a:r>
                        <a:rPr kumimoji="1" lang="en-US" altLang="ja-JP" dirty="0"/>
                        <a:t>13,300</a:t>
                      </a:r>
                      <a:r>
                        <a:rPr kumimoji="1" lang="ja-JP" altLang="en-US" dirty="0"/>
                        <a:t>円程度</a:t>
                      </a:r>
                      <a:endParaRPr kumimoji="1" lang="en-US" altLang="ja-JP" dirty="0"/>
                    </a:p>
                  </a:txBody>
                  <a:tcPr anchor="ctr" anchorCtr="1"/>
                </a:tc>
                <a:tc>
                  <a:txBody>
                    <a:bodyPr/>
                    <a:lstStyle/>
                    <a:p>
                      <a:r>
                        <a:rPr kumimoji="1" lang="ja-JP" altLang="en-US" dirty="0"/>
                        <a:t>約</a:t>
                      </a:r>
                      <a:r>
                        <a:rPr kumimoji="1" lang="en-US" altLang="ja-JP" dirty="0"/>
                        <a:t>3.2</a:t>
                      </a:r>
                      <a:r>
                        <a:rPr kumimoji="1" lang="ja-JP" altLang="en-US" dirty="0"/>
                        <a:t>％</a:t>
                      </a:r>
                    </a:p>
                  </a:txBody>
                  <a:tcPr anchor="ctr" anchorCtr="1"/>
                </a:tc>
                <a:extLst>
                  <a:ext uri="{0D108BD9-81ED-4DB2-BD59-A6C34878D82A}">
                    <a16:rowId xmlns:a16="http://schemas.microsoft.com/office/drawing/2014/main" val="2468105902"/>
                  </a:ext>
                </a:extLst>
              </a:tr>
              <a:tr h="422579">
                <a:tc>
                  <a:txBody>
                    <a:bodyPr/>
                    <a:lstStyle/>
                    <a:p>
                      <a:r>
                        <a:rPr kumimoji="1" lang="en-US" altLang="ja-JP" dirty="0"/>
                        <a:t>4,000</a:t>
                      </a:r>
                      <a:r>
                        <a:rPr kumimoji="1" lang="ja-JP" altLang="en-US" dirty="0"/>
                        <a:t>万</a:t>
                      </a:r>
                    </a:p>
                  </a:txBody>
                  <a:tcPr anchor="ctr" anchorCtr="1"/>
                </a:tc>
                <a:tc>
                  <a:txBody>
                    <a:bodyPr/>
                    <a:lstStyle/>
                    <a:p>
                      <a:r>
                        <a:rPr kumimoji="1" lang="en-US" altLang="ja-JP" dirty="0"/>
                        <a:t>742</a:t>
                      </a:r>
                      <a:r>
                        <a:rPr kumimoji="1" lang="ja-JP" altLang="en-US" dirty="0"/>
                        <a:t>万程度</a:t>
                      </a:r>
                    </a:p>
                  </a:txBody>
                  <a:tcPr anchor="ctr" anchorCtr="1"/>
                </a:tc>
                <a:tc>
                  <a:txBody>
                    <a:bodyPr/>
                    <a:lstStyle/>
                    <a:p>
                      <a:r>
                        <a:rPr kumimoji="1" lang="en-US" altLang="ja-JP" dirty="0"/>
                        <a:t>41.6</a:t>
                      </a:r>
                      <a:r>
                        <a:rPr kumimoji="1" lang="ja-JP" altLang="en-US" dirty="0"/>
                        <a:t>万</a:t>
                      </a:r>
                    </a:p>
                  </a:txBody>
                  <a:tcPr anchor="ctr" anchorCtr="1"/>
                </a:tc>
                <a:tc>
                  <a:txBody>
                    <a:bodyPr/>
                    <a:lstStyle/>
                    <a:p>
                      <a:r>
                        <a:rPr kumimoji="1" lang="en-US" altLang="ja-JP" dirty="0"/>
                        <a:t>17,700</a:t>
                      </a:r>
                      <a:r>
                        <a:rPr kumimoji="1" lang="ja-JP" altLang="en-US" dirty="0"/>
                        <a:t>円程度</a:t>
                      </a:r>
                    </a:p>
                  </a:txBody>
                  <a:tcPr anchor="ctr" anchorCtr="1"/>
                </a:tc>
                <a:tc>
                  <a:txBody>
                    <a:bodyPr/>
                    <a:lstStyle/>
                    <a:p>
                      <a:r>
                        <a:rPr kumimoji="1" lang="ja-JP" altLang="en-US" dirty="0"/>
                        <a:t>約</a:t>
                      </a:r>
                      <a:r>
                        <a:rPr kumimoji="1" lang="en-US" altLang="ja-JP" dirty="0"/>
                        <a:t>4.3</a:t>
                      </a:r>
                      <a:r>
                        <a:rPr kumimoji="1" lang="ja-JP" altLang="en-US" dirty="0"/>
                        <a:t>％</a:t>
                      </a:r>
                    </a:p>
                  </a:txBody>
                  <a:tcPr anchor="ctr" anchorCtr="1"/>
                </a:tc>
                <a:extLst>
                  <a:ext uri="{0D108BD9-81ED-4DB2-BD59-A6C34878D82A}">
                    <a16:rowId xmlns:a16="http://schemas.microsoft.com/office/drawing/2014/main" val="3726566404"/>
                  </a:ext>
                </a:extLst>
              </a:tr>
              <a:tr h="422579">
                <a:tc>
                  <a:txBody>
                    <a:bodyPr/>
                    <a:lstStyle/>
                    <a:p>
                      <a:r>
                        <a:rPr kumimoji="1" lang="en-US" altLang="ja-JP" dirty="0"/>
                        <a:t>5,000</a:t>
                      </a:r>
                      <a:r>
                        <a:rPr kumimoji="1" lang="ja-JP" altLang="en-US" dirty="0"/>
                        <a:t>万</a:t>
                      </a:r>
                    </a:p>
                  </a:txBody>
                  <a:tcPr anchor="ctr" anchorCtr="1"/>
                </a:tc>
                <a:tc>
                  <a:txBody>
                    <a:bodyPr/>
                    <a:lstStyle/>
                    <a:p>
                      <a:r>
                        <a:rPr kumimoji="1" lang="en-US" altLang="ja-JP" dirty="0"/>
                        <a:t>927</a:t>
                      </a:r>
                      <a:r>
                        <a:rPr kumimoji="1" lang="ja-JP" altLang="en-US" dirty="0"/>
                        <a:t>万程度</a:t>
                      </a:r>
                    </a:p>
                  </a:txBody>
                  <a:tcPr anchor="ctr" anchorCtr="1"/>
                </a:tc>
                <a:tc>
                  <a:txBody>
                    <a:bodyPr/>
                    <a:lstStyle/>
                    <a:p>
                      <a:r>
                        <a:rPr kumimoji="1" lang="en-US" altLang="ja-JP" dirty="0"/>
                        <a:t>41.6</a:t>
                      </a:r>
                      <a:r>
                        <a:rPr kumimoji="1" lang="ja-JP" altLang="en-US" dirty="0"/>
                        <a:t>万</a:t>
                      </a:r>
                    </a:p>
                  </a:txBody>
                  <a:tcPr anchor="ctr" anchorCtr="1"/>
                </a:tc>
                <a:tc>
                  <a:txBody>
                    <a:bodyPr/>
                    <a:lstStyle/>
                    <a:p>
                      <a:r>
                        <a:rPr kumimoji="1" lang="en-US" altLang="ja-JP" dirty="0"/>
                        <a:t>22,100</a:t>
                      </a:r>
                      <a:r>
                        <a:rPr kumimoji="1" lang="ja-JP" altLang="en-US" dirty="0"/>
                        <a:t>円程度</a:t>
                      </a:r>
                    </a:p>
                  </a:txBody>
                  <a:tcPr anchor="ctr" anchorCtr="1"/>
                </a:tc>
                <a:tc>
                  <a:txBody>
                    <a:bodyPr/>
                    <a:lstStyle/>
                    <a:p>
                      <a:r>
                        <a:rPr kumimoji="1" lang="ja-JP" altLang="en-US" dirty="0"/>
                        <a:t>約</a:t>
                      </a:r>
                      <a:r>
                        <a:rPr kumimoji="1" lang="en-US" altLang="ja-JP" dirty="0"/>
                        <a:t>5.3</a:t>
                      </a:r>
                      <a:r>
                        <a:rPr kumimoji="1" lang="ja-JP" altLang="en-US" dirty="0"/>
                        <a:t>％</a:t>
                      </a:r>
                    </a:p>
                  </a:txBody>
                  <a:tcPr anchor="ctr" anchorCtr="1"/>
                </a:tc>
                <a:extLst>
                  <a:ext uri="{0D108BD9-81ED-4DB2-BD59-A6C34878D82A}">
                    <a16:rowId xmlns:a16="http://schemas.microsoft.com/office/drawing/2014/main" val="3824787365"/>
                  </a:ext>
                </a:extLst>
              </a:tr>
            </a:tbl>
          </a:graphicData>
        </a:graphic>
      </p:graphicFrame>
    </p:spTree>
    <p:extLst>
      <p:ext uri="{BB962C8B-B14F-4D97-AF65-F5344CB8AC3E}">
        <p14:creationId xmlns:p14="http://schemas.microsoft.com/office/powerpoint/2010/main" val="277387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a:extLst>
              <a:ext uri="{FF2B5EF4-FFF2-40B4-BE49-F238E27FC236}">
                <a16:creationId xmlns:a16="http://schemas.microsoft.com/office/drawing/2014/main" id="{4578931A-5B28-4F95-A536-59009BE0BA1D}"/>
              </a:ext>
            </a:extLst>
          </p:cNvPr>
          <p:cNvSpPr/>
          <p:nvPr/>
        </p:nvSpPr>
        <p:spPr>
          <a:xfrm>
            <a:off x="992189" y="5229225"/>
            <a:ext cx="8137525" cy="1295400"/>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正方形/長方形 3">
            <a:extLst>
              <a:ext uri="{FF2B5EF4-FFF2-40B4-BE49-F238E27FC236}">
                <a16:creationId xmlns:a16="http://schemas.microsoft.com/office/drawing/2014/main" id="{2E8BDBC2-4EF9-49EE-AF67-5BA6B1A82818}"/>
              </a:ext>
            </a:extLst>
          </p:cNvPr>
          <p:cNvSpPr/>
          <p:nvPr/>
        </p:nvSpPr>
        <p:spPr>
          <a:xfrm>
            <a:off x="381000" y="1"/>
            <a:ext cx="7326086" cy="5694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a:solidFill>
                  <a:schemeClr val="bg1"/>
                </a:solidFill>
                <a:latin typeface="HGP創英角ｺﾞｼｯｸUB" pitchFamily="50" charset="-128"/>
                <a:ea typeface="HGP創英角ｺﾞｼｯｸUB" pitchFamily="50" charset="-128"/>
              </a:rPr>
              <a:t>　７．組合員への推進ポイント</a:t>
            </a:r>
            <a:endParaRPr lang="ja-JP" altLang="ja-JP" sz="1200" dirty="0"/>
          </a:p>
        </p:txBody>
      </p:sp>
      <p:sp>
        <p:nvSpPr>
          <p:cNvPr id="13316" name="テキスト ボックス 4">
            <a:extLst>
              <a:ext uri="{FF2B5EF4-FFF2-40B4-BE49-F238E27FC236}">
                <a16:creationId xmlns:a16="http://schemas.microsoft.com/office/drawing/2014/main" id="{00B93FC8-CE0F-4FC9-950A-65F1A868F172}"/>
              </a:ext>
            </a:extLst>
          </p:cNvPr>
          <p:cNvSpPr txBox="1">
            <a:spLocks noChangeArrowheads="1"/>
          </p:cNvSpPr>
          <p:nvPr/>
        </p:nvSpPr>
        <p:spPr bwMode="auto">
          <a:xfrm>
            <a:off x="2000250" y="5732463"/>
            <a:ext cx="72009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ja-JP" sz="1600" dirty="0">
                <a:latin typeface="HGPｺﾞｼｯｸE" panose="020B0900000000000000" pitchFamily="50" charset="-128"/>
                <a:ea typeface="HGPｺﾞｼｯｸE" panose="020B0900000000000000" pitchFamily="50" charset="-128"/>
              </a:rPr>
              <a:t>団体の契約規模が大きければ保険会社の事務費が少なくなるし</a:t>
            </a:r>
            <a:r>
              <a:rPr lang="ja-JP" altLang="ja-JP" sz="1800" dirty="0">
                <a:latin typeface="HGPｺﾞｼｯｸE" panose="020B0900000000000000" pitchFamily="50" charset="-128"/>
                <a:ea typeface="HGPｺﾞｼｯｸE" panose="020B0900000000000000" pitchFamily="50" charset="-128"/>
              </a:rPr>
              <a:t>くみ</a:t>
            </a:r>
            <a:endParaRPr lang="en-US" altLang="ja-JP" sz="1600" dirty="0">
              <a:latin typeface="HGPｺﾞｼｯｸE" panose="020B0900000000000000" pitchFamily="50" charset="-128"/>
              <a:ea typeface="HGPｺﾞｼｯｸE" panose="020B0900000000000000" pitchFamily="50" charset="-128"/>
            </a:endParaRPr>
          </a:p>
          <a:p>
            <a:pPr eaLnBrk="1" hangingPunct="1">
              <a:spcBef>
                <a:spcPct val="0"/>
              </a:spcBef>
              <a:buFontTx/>
              <a:buNone/>
            </a:pPr>
            <a:r>
              <a:rPr lang="ja-JP" altLang="en-US" sz="1600" dirty="0">
                <a:latin typeface="HGPｺﾞｼｯｸE" panose="020B0900000000000000" pitchFamily="50" charset="-128"/>
                <a:ea typeface="HGPｺﾞｼｯｸE" panose="020B0900000000000000" pitchFamily="50" charset="-128"/>
              </a:rPr>
              <a:t>フード連合の</a:t>
            </a:r>
            <a:r>
              <a:rPr lang="ja-JP" altLang="ja-JP" sz="1600" dirty="0">
                <a:latin typeface="HGPｺﾞｼｯｸE" panose="020B0900000000000000" pitchFamily="50" charset="-128"/>
                <a:ea typeface="HGPｺﾞｼｯｸE" panose="020B0900000000000000" pitchFamily="50" charset="-128"/>
              </a:rPr>
              <a:t>組合員だから加入できる魅力的な制度</a:t>
            </a:r>
            <a:endParaRPr lang="ja-JP" altLang="en-US" sz="1600" dirty="0">
              <a:latin typeface="HGPｺﾞｼｯｸE" panose="020B0900000000000000" pitchFamily="50" charset="-128"/>
              <a:ea typeface="HGPｺﾞｼｯｸE" panose="020B0900000000000000" pitchFamily="50" charset="-128"/>
            </a:endParaRPr>
          </a:p>
        </p:txBody>
      </p:sp>
      <p:sp>
        <p:nvSpPr>
          <p:cNvPr id="13317" name="テキスト ボックス 4">
            <a:extLst>
              <a:ext uri="{FF2B5EF4-FFF2-40B4-BE49-F238E27FC236}">
                <a16:creationId xmlns:a16="http://schemas.microsoft.com/office/drawing/2014/main" id="{1C9EDE0E-6771-42E3-B19B-5DA81C13A325}"/>
              </a:ext>
            </a:extLst>
          </p:cNvPr>
          <p:cNvSpPr txBox="1">
            <a:spLocks noChangeArrowheads="1"/>
          </p:cNvSpPr>
          <p:nvPr/>
        </p:nvSpPr>
        <p:spPr bwMode="auto">
          <a:xfrm>
            <a:off x="3008313" y="1196976"/>
            <a:ext cx="5905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途中払出しができる「かがやきコース」がおすすめ。</a:t>
            </a:r>
            <a:endParaRPr lang="en-US" altLang="ja-JP" sz="1800" dirty="0">
              <a:latin typeface="HGPｺﾞｼｯｸE" panose="020B0900000000000000" pitchFamily="50" charset="-128"/>
              <a:ea typeface="HGPｺﾞｼｯｸE" panose="020B0900000000000000" pitchFamily="50" charset="-128"/>
            </a:endParaRPr>
          </a:p>
          <a:p>
            <a:pP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まずは最低口数の３口から、負担のない範囲で</a:t>
            </a:r>
          </a:p>
        </p:txBody>
      </p:sp>
      <p:sp>
        <p:nvSpPr>
          <p:cNvPr id="15" name="ホームベース 14">
            <a:extLst>
              <a:ext uri="{FF2B5EF4-FFF2-40B4-BE49-F238E27FC236}">
                <a16:creationId xmlns:a16="http://schemas.microsoft.com/office/drawing/2014/main" id="{CAA076DB-A142-41BE-9BC8-163034F508B3}"/>
              </a:ext>
            </a:extLst>
          </p:cNvPr>
          <p:cNvSpPr/>
          <p:nvPr/>
        </p:nvSpPr>
        <p:spPr>
          <a:xfrm>
            <a:off x="776289" y="1196976"/>
            <a:ext cx="1944687" cy="576263"/>
          </a:xfrm>
          <a:prstGeom prst="homePlat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HGPｺﾞｼｯｸE" panose="020B0900000000000000" pitchFamily="50" charset="-128"/>
                <a:ea typeface="HGPｺﾞｼｯｸE" panose="020B0900000000000000" pitchFamily="50" charset="-128"/>
              </a:rPr>
              <a:t>若年層</a:t>
            </a:r>
          </a:p>
        </p:txBody>
      </p:sp>
      <p:sp>
        <p:nvSpPr>
          <p:cNvPr id="16" name="ホームベース 15">
            <a:extLst>
              <a:ext uri="{FF2B5EF4-FFF2-40B4-BE49-F238E27FC236}">
                <a16:creationId xmlns:a16="http://schemas.microsoft.com/office/drawing/2014/main" id="{ABA08D00-DA24-42E5-95A1-F4DBA3B08694}"/>
              </a:ext>
            </a:extLst>
          </p:cNvPr>
          <p:cNvSpPr/>
          <p:nvPr/>
        </p:nvSpPr>
        <p:spPr>
          <a:xfrm>
            <a:off x="776289" y="2492376"/>
            <a:ext cx="1944687" cy="576263"/>
          </a:xfrm>
          <a:prstGeom prst="homePlat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HGPｺﾞｼｯｸE" panose="020B0900000000000000" pitchFamily="50" charset="-128"/>
                <a:ea typeface="HGPｺﾞｼｯｸE" panose="020B0900000000000000" pitchFamily="50" charset="-128"/>
              </a:rPr>
              <a:t>中高年層</a:t>
            </a:r>
          </a:p>
        </p:txBody>
      </p:sp>
      <p:sp>
        <p:nvSpPr>
          <p:cNvPr id="13320" name="テキスト ボックス 4">
            <a:extLst>
              <a:ext uri="{FF2B5EF4-FFF2-40B4-BE49-F238E27FC236}">
                <a16:creationId xmlns:a16="http://schemas.microsoft.com/office/drawing/2014/main" id="{DD93489D-2AF4-4FF4-8D9A-76ABAC525894}"/>
              </a:ext>
            </a:extLst>
          </p:cNvPr>
          <p:cNvSpPr txBox="1">
            <a:spLocks noChangeArrowheads="1"/>
          </p:cNvSpPr>
          <p:nvPr/>
        </p:nvSpPr>
        <p:spPr bwMode="auto">
          <a:xfrm>
            <a:off x="3008314" y="2420938"/>
            <a:ext cx="6372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他に個人年金等に加入していなければ、個人年金保険料控除の対象になる「ゆうゆうコース」への加入がおすすめ</a:t>
            </a:r>
            <a:endParaRPr lang="en-US" altLang="ja-JP" sz="1800" dirty="0">
              <a:latin typeface="HGPｺﾞｼｯｸE" panose="020B0900000000000000" pitchFamily="50" charset="-128"/>
              <a:ea typeface="HGPｺﾞｼｯｸE" panose="020B0900000000000000" pitchFamily="50" charset="-128"/>
            </a:endParaRPr>
          </a:p>
          <a:p>
            <a:pP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ただし、積立金の途中払出しはできないので、あくまでも払込満了後資金としての積立が目的</a:t>
            </a:r>
          </a:p>
        </p:txBody>
      </p:sp>
      <p:sp>
        <p:nvSpPr>
          <p:cNvPr id="13321" name="テキスト ボックス 4">
            <a:extLst>
              <a:ext uri="{FF2B5EF4-FFF2-40B4-BE49-F238E27FC236}">
                <a16:creationId xmlns:a16="http://schemas.microsoft.com/office/drawing/2014/main" id="{111DD9D8-06E6-4FD8-BCDF-E460379C755E}"/>
              </a:ext>
            </a:extLst>
          </p:cNvPr>
          <p:cNvSpPr txBox="1">
            <a:spLocks noChangeArrowheads="1"/>
          </p:cNvSpPr>
          <p:nvPr/>
        </p:nvSpPr>
        <p:spPr bwMode="auto">
          <a:xfrm>
            <a:off x="3081338" y="4076701"/>
            <a:ext cx="59039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余剰資金を一時払することで、満了までの残り数年で積立金を増やす</a:t>
            </a:r>
          </a:p>
        </p:txBody>
      </p:sp>
      <p:sp>
        <p:nvSpPr>
          <p:cNvPr id="19" name="ホームベース 18">
            <a:extLst>
              <a:ext uri="{FF2B5EF4-FFF2-40B4-BE49-F238E27FC236}">
                <a16:creationId xmlns:a16="http://schemas.microsoft.com/office/drawing/2014/main" id="{E851D903-3F36-412C-B3AE-60934D946BEC}"/>
              </a:ext>
            </a:extLst>
          </p:cNvPr>
          <p:cNvSpPr/>
          <p:nvPr/>
        </p:nvSpPr>
        <p:spPr>
          <a:xfrm>
            <a:off x="808038" y="4076701"/>
            <a:ext cx="1943100" cy="576263"/>
          </a:xfrm>
          <a:prstGeom prst="homePlat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HGPｺﾞｼｯｸE" panose="020B0900000000000000" pitchFamily="50" charset="-128"/>
                <a:ea typeface="HGPｺﾞｼｯｸE" panose="020B0900000000000000" pitchFamily="50" charset="-128"/>
              </a:rPr>
              <a:t>高齢層</a:t>
            </a:r>
          </a:p>
        </p:txBody>
      </p:sp>
      <p:sp>
        <p:nvSpPr>
          <p:cNvPr id="13323" name="テキスト ボックス 4">
            <a:extLst>
              <a:ext uri="{FF2B5EF4-FFF2-40B4-BE49-F238E27FC236}">
                <a16:creationId xmlns:a16="http://schemas.microsoft.com/office/drawing/2014/main" id="{71C65284-4747-4D8F-A7AC-677DFF4EC3A0}"/>
              </a:ext>
            </a:extLst>
          </p:cNvPr>
          <p:cNvSpPr txBox="1">
            <a:spLocks noChangeArrowheads="1"/>
          </p:cNvSpPr>
          <p:nvPr/>
        </p:nvSpPr>
        <p:spPr bwMode="auto">
          <a:xfrm>
            <a:off x="1246628" y="5248425"/>
            <a:ext cx="74127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b="1" dirty="0">
                <a:solidFill>
                  <a:srgbClr val="FF0000"/>
                </a:solidFill>
                <a:latin typeface="HGPｺﾞｼｯｸE" panose="020B0900000000000000" pitchFamily="50" charset="-128"/>
                <a:ea typeface="HGPｺﾞｼｯｸE" panose="020B0900000000000000" pitchFamily="50" charset="-128"/>
              </a:rPr>
              <a:t>フード連合</a:t>
            </a:r>
            <a:r>
              <a:rPr lang="ja-JP" altLang="ja-JP" sz="2400" b="1" dirty="0">
                <a:solidFill>
                  <a:srgbClr val="FF0000"/>
                </a:solidFill>
                <a:latin typeface="HGPｺﾞｼｯｸE" panose="020B0900000000000000" pitchFamily="50" charset="-128"/>
                <a:ea typeface="HGPｺﾞｼｯｸE" panose="020B0900000000000000" pitchFamily="50" charset="-128"/>
              </a:rPr>
              <a:t>の</a:t>
            </a:r>
            <a:r>
              <a:rPr lang="ja-JP" altLang="en-US" sz="2400" b="1" dirty="0">
                <a:solidFill>
                  <a:srgbClr val="FF0000"/>
                </a:solidFill>
                <a:latin typeface="HGPｺﾞｼｯｸE" panose="020B0900000000000000" pitchFamily="50" charset="-128"/>
                <a:ea typeface="HGPｺﾞｼｯｸE" panose="020B0900000000000000" pitchFamily="50" charset="-128"/>
              </a:rPr>
              <a:t>制度だからこその</a:t>
            </a:r>
            <a:r>
              <a:rPr lang="ja-JP" altLang="ja-JP" sz="2400" b="1" dirty="0">
                <a:solidFill>
                  <a:srgbClr val="FF0000"/>
                </a:solidFill>
                <a:latin typeface="HGPｺﾞｼｯｸE" panose="020B0900000000000000" pitchFamily="50" charset="-128"/>
                <a:ea typeface="HGPｺﾞｼｯｸE" panose="020B0900000000000000" pitchFamily="50" charset="-128"/>
              </a:rPr>
              <a:t>スケールメリット</a:t>
            </a:r>
            <a:endParaRPr lang="ja-JP" altLang="ja-JP" sz="2400" dirty="0">
              <a:solidFill>
                <a:srgbClr val="FF0000"/>
              </a:solidFill>
              <a:latin typeface="HGPｺﾞｼｯｸE" panose="020B0900000000000000" pitchFamily="50" charset="-128"/>
              <a:ea typeface="HGPｺﾞｼｯｸE" panose="020B0900000000000000" pitchFamily="50" charset="-128"/>
            </a:endParaRPr>
          </a:p>
        </p:txBody>
      </p:sp>
      <p:pic>
        <p:nvPicPr>
          <p:cNvPr id="12" name="図 11">
            <a:extLst>
              <a:ext uri="{FF2B5EF4-FFF2-40B4-BE49-F238E27FC236}">
                <a16:creationId xmlns:a16="http://schemas.microsoft.com/office/drawing/2014/main" id="{C9AF1C8C-CA5E-4775-9B2E-40225E44B016}"/>
              </a:ext>
            </a:extLst>
          </p:cNvPr>
          <p:cNvPicPr>
            <a:picLocks noChangeAspect="1"/>
          </p:cNvPicPr>
          <p:nvPr/>
        </p:nvPicPr>
        <p:blipFill>
          <a:blip r:embed="rId3"/>
          <a:stretch>
            <a:fillRect/>
          </a:stretch>
        </p:blipFill>
        <p:spPr>
          <a:xfrm>
            <a:off x="7867306" y="209489"/>
            <a:ext cx="1423122" cy="411956"/>
          </a:xfrm>
          <a:prstGeom prst="rect">
            <a:avLst/>
          </a:prstGeom>
        </p:spPr>
      </p:pic>
      <p:sp>
        <p:nvSpPr>
          <p:cNvPr id="13" name="正方形/長方形 12">
            <a:extLst>
              <a:ext uri="{FF2B5EF4-FFF2-40B4-BE49-F238E27FC236}">
                <a16:creationId xmlns:a16="http://schemas.microsoft.com/office/drawing/2014/main" id="{2925B99F-5854-46AA-B2CA-B7E783F41C63}"/>
              </a:ext>
            </a:extLst>
          </p:cNvPr>
          <p:cNvSpPr/>
          <p:nvPr/>
        </p:nvSpPr>
        <p:spPr>
          <a:xfrm>
            <a:off x="420413" y="63138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pic>
        <p:nvPicPr>
          <p:cNvPr id="14" name="図 10">
            <a:extLst>
              <a:ext uri="{FF2B5EF4-FFF2-40B4-BE49-F238E27FC236}">
                <a16:creationId xmlns:a16="http://schemas.microsoft.com/office/drawing/2014/main" id="{3C9983D7-05F3-4C66-950D-154F2B7611B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19341" y="820300"/>
            <a:ext cx="1832975" cy="146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p:cTn id="7" dur="500" fill="hold"/>
                                        <p:tgtEl>
                                          <p:spTgt spid="13317"/>
                                        </p:tgtEl>
                                        <p:attrNameLst>
                                          <p:attrName>ppt_w</p:attrName>
                                        </p:attrNameLst>
                                      </p:cBhvr>
                                      <p:tavLst>
                                        <p:tav tm="0">
                                          <p:val>
                                            <p:fltVal val="0"/>
                                          </p:val>
                                        </p:tav>
                                        <p:tav tm="100000">
                                          <p:val>
                                            <p:strVal val="#ppt_w"/>
                                          </p:val>
                                        </p:tav>
                                      </p:tavLst>
                                    </p:anim>
                                    <p:anim calcmode="lin" valueType="num">
                                      <p:cBhvr>
                                        <p:cTn id="8" dur="500" fill="hold"/>
                                        <p:tgtEl>
                                          <p:spTgt spid="13317"/>
                                        </p:tgtEl>
                                        <p:attrNameLst>
                                          <p:attrName>ppt_h</p:attrName>
                                        </p:attrNameLst>
                                      </p:cBhvr>
                                      <p:tavLst>
                                        <p:tav tm="0">
                                          <p:val>
                                            <p:fltVal val="0"/>
                                          </p:val>
                                        </p:tav>
                                        <p:tav tm="100000">
                                          <p:val>
                                            <p:strVal val="#ppt_h"/>
                                          </p:val>
                                        </p:tav>
                                      </p:tavLst>
                                    </p:anim>
                                    <p:animEffect transition="in" filter="fade">
                                      <p:cBhvr>
                                        <p:cTn id="9" dur="500"/>
                                        <p:tgtEl>
                                          <p:spTgt spid="133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320"/>
                                        </p:tgtEl>
                                        <p:attrNameLst>
                                          <p:attrName>style.visibility</p:attrName>
                                        </p:attrNameLst>
                                      </p:cBhvr>
                                      <p:to>
                                        <p:strVal val="visible"/>
                                      </p:to>
                                    </p:set>
                                    <p:anim calcmode="lin" valueType="num">
                                      <p:cBhvr>
                                        <p:cTn id="14" dur="500" fill="hold"/>
                                        <p:tgtEl>
                                          <p:spTgt spid="13320"/>
                                        </p:tgtEl>
                                        <p:attrNameLst>
                                          <p:attrName>ppt_w</p:attrName>
                                        </p:attrNameLst>
                                      </p:cBhvr>
                                      <p:tavLst>
                                        <p:tav tm="0">
                                          <p:val>
                                            <p:fltVal val="0"/>
                                          </p:val>
                                        </p:tav>
                                        <p:tav tm="100000">
                                          <p:val>
                                            <p:strVal val="#ppt_w"/>
                                          </p:val>
                                        </p:tav>
                                      </p:tavLst>
                                    </p:anim>
                                    <p:anim calcmode="lin" valueType="num">
                                      <p:cBhvr>
                                        <p:cTn id="15" dur="500" fill="hold"/>
                                        <p:tgtEl>
                                          <p:spTgt spid="13320"/>
                                        </p:tgtEl>
                                        <p:attrNameLst>
                                          <p:attrName>ppt_h</p:attrName>
                                        </p:attrNameLst>
                                      </p:cBhvr>
                                      <p:tavLst>
                                        <p:tav tm="0">
                                          <p:val>
                                            <p:fltVal val="0"/>
                                          </p:val>
                                        </p:tav>
                                        <p:tav tm="100000">
                                          <p:val>
                                            <p:strVal val="#ppt_h"/>
                                          </p:val>
                                        </p:tav>
                                      </p:tavLst>
                                    </p:anim>
                                    <p:animEffect transition="in" filter="fade">
                                      <p:cBhvr>
                                        <p:cTn id="16" dur="500"/>
                                        <p:tgtEl>
                                          <p:spTgt spid="133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321"/>
                                        </p:tgtEl>
                                        <p:attrNameLst>
                                          <p:attrName>style.visibility</p:attrName>
                                        </p:attrNameLst>
                                      </p:cBhvr>
                                      <p:to>
                                        <p:strVal val="visible"/>
                                      </p:to>
                                    </p:set>
                                    <p:anim calcmode="lin" valueType="num">
                                      <p:cBhvr>
                                        <p:cTn id="21" dur="500" fill="hold"/>
                                        <p:tgtEl>
                                          <p:spTgt spid="13321"/>
                                        </p:tgtEl>
                                        <p:attrNameLst>
                                          <p:attrName>ppt_w</p:attrName>
                                        </p:attrNameLst>
                                      </p:cBhvr>
                                      <p:tavLst>
                                        <p:tav tm="0">
                                          <p:val>
                                            <p:fltVal val="0"/>
                                          </p:val>
                                        </p:tav>
                                        <p:tav tm="100000">
                                          <p:val>
                                            <p:strVal val="#ppt_w"/>
                                          </p:val>
                                        </p:tav>
                                      </p:tavLst>
                                    </p:anim>
                                    <p:anim calcmode="lin" valueType="num">
                                      <p:cBhvr>
                                        <p:cTn id="22" dur="500" fill="hold"/>
                                        <p:tgtEl>
                                          <p:spTgt spid="13321"/>
                                        </p:tgtEl>
                                        <p:attrNameLst>
                                          <p:attrName>ppt_h</p:attrName>
                                        </p:attrNameLst>
                                      </p:cBhvr>
                                      <p:tavLst>
                                        <p:tav tm="0">
                                          <p:val>
                                            <p:fltVal val="0"/>
                                          </p:val>
                                        </p:tav>
                                        <p:tav tm="100000">
                                          <p:val>
                                            <p:strVal val="#ppt_h"/>
                                          </p:val>
                                        </p:tav>
                                      </p:tavLst>
                                    </p:anim>
                                    <p:animEffect transition="in" filter="fade">
                                      <p:cBhvr>
                                        <p:cTn id="23" dur="500"/>
                                        <p:tgtEl>
                                          <p:spTgt spid="1332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3323"/>
                                        </p:tgtEl>
                                        <p:attrNameLst>
                                          <p:attrName>style.visibility</p:attrName>
                                        </p:attrNameLst>
                                      </p:cBhvr>
                                      <p:to>
                                        <p:strVal val="visible"/>
                                      </p:to>
                                    </p:set>
                                    <p:anim calcmode="lin" valueType="num">
                                      <p:cBhvr>
                                        <p:cTn id="28" dur="1000" fill="hold"/>
                                        <p:tgtEl>
                                          <p:spTgt spid="13323"/>
                                        </p:tgtEl>
                                        <p:attrNameLst>
                                          <p:attrName>ppt_w</p:attrName>
                                        </p:attrNameLst>
                                      </p:cBhvr>
                                      <p:tavLst>
                                        <p:tav tm="0">
                                          <p:val>
                                            <p:fltVal val="0"/>
                                          </p:val>
                                        </p:tav>
                                        <p:tav tm="100000">
                                          <p:val>
                                            <p:strVal val="#ppt_w"/>
                                          </p:val>
                                        </p:tav>
                                      </p:tavLst>
                                    </p:anim>
                                    <p:anim calcmode="lin" valueType="num">
                                      <p:cBhvr>
                                        <p:cTn id="29" dur="1000" fill="hold"/>
                                        <p:tgtEl>
                                          <p:spTgt spid="13323"/>
                                        </p:tgtEl>
                                        <p:attrNameLst>
                                          <p:attrName>ppt_h</p:attrName>
                                        </p:attrNameLst>
                                      </p:cBhvr>
                                      <p:tavLst>
                                        <p:tav tm="0">
                                          <p:val>
                                            <p:fltVal val="0"/>
                                          </p:val>
                                        </p:tav>
                                        <p:tav tm="100000">
                                          <p:val>
                                            <p:strVal val="#ppt_h"/>
                                          </p:val>
                                        </p:tav>
                                      </p:tavLst>
                                    </p:anim>
                                    <p:anim calcmode="lin" valueType="num">
                                      <p:cBhvr>
                                        <p:cTn id="30" dur="1000" fill="hold"/>
                                        <p:tgtEl>
                                          <p:spTgt spid="13323"/>
                                        </p:tgtEl>
                                        <p:attrNameLst>
                                          <p:attrName>style.rotation</p:attrName>
                                        </p:attrNameLst>
                                      </p:cBhvr>
                                      <p:tavLst>
                                        <p:tav tm="0">
                                          <p:val>
                                            <p:fltVal val="90"/>
                                          </p:val>
                                        </p:tav>
                                        <p:tav tm="100000">
                                          <p:val>
                                            <p:fltVal val="0"/>
                                          </p:val>
                                        </p:tav>
                                      </p:tavLst>
                                    </p:anim>
                                    <p:animEffect transition="in" filter="fade">
                                      <p:cBhvr>
                                        <p:cTn id="31" dur="1000"/>
                                        <p:tgtEl>
                                          <p:spTgt spid="13323"/>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1000" fill="hold"/>
                                        <p:tgtEl>
                                          <p:spTgt spid="20"/>
                                        </p:tgtEl>
                                        <p:attrNameLst>
                                          <p:attrName>ppt_w</p:attrName>
                                        </p:attrNameLst>
                                      </p:cBhvr>
                                      <p:tavLst>
                                        <p:tav tm="0">
                                          <p:val>
                                            <p:fltVal val="0"/>
                                          </p:val>
                                        </p:tav>
                                        <p:tav tm="100000">
                                          <p:val>
                                            <p:strVal val="#ppt_w"/>
                                          </p:val>
                                        </p:tav>
                                      </p:tavLst>
                                    </p:anim>
                                    <p:anim calcmode="lin" valueType="num">
                                      <p:cBhvr>
                                        <p:cTn id="35" dur="1000" fill="hold"/>
                                        <p:tgtEl>
                                          <p:spTgt spid="20"/>
                                        </p:tgtEl>
                                        <p:attrNameLst>
                                          <p:attrName>ppt_h</p:attrName>
                                        </p:attrNameLst>
                                      </p:cBhvr>
                                      <p:tavLst>
                                        <p:tav tm="0">
                                          <p:val>
                                            <p:fltVal val="0"/>
                                          </p:val>
                                        </p:tav>
                                        <p:tav tm="100000">
                                          <p:val>
                                            <p:strVal val="#ppt_h"/>
                                          </p:val>
                                        </p:tav>
                                      </p:tavLst>
                                    </p:anim>
                                    <p:anim calcmode="lin" valueType="num">
                                      <p:cBhvr>
                                        <p:cTn id="36" dur="1000" fill="hold"/>
                                        <p:tgtEl>
                                          <p:spTgt spid="20"/>
                                        </p:tgtEl>
                                        <p:attrNameLst>
                                          <p:attrName>style.rotation</p:attrName>
                                        </p:attrNameLst>
                                      </p:cBhvr>
                                      <p:tavLst>
                                        <p:tav tm="0">
                                          <p:val>
                                            <p:fltVal val="90"/>
                                          </p:val>
                                        </p:tav>
                                        <p:tav tm="100000">
                                          <p:val>
                                            <p:fltVal val="0"/>
                                          </p:val>
                                        </p:tav>
                                      </p:tavLst>
                                    </p:anim>
                                    <p:animEffect transition="in" filter="fade">
                                      <p:cBhvr>
                                        <p:cTn id="37" dur="1000"/>
                                        <p:tgtEl>
                                          <p:spTgt spid="20"/>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3316"/>
                                        </p:tgtEl>
                                        <p:attrNameLst>
                                          <p:attrName>style.visibility</p:attrName>
                                        </p:attrNameLst>
                                      </p:cBhvr>
                                      <p:to>
                                        <p:strVal val="visible"/>
                                      </p:to>
                                    </p:set>
                                    <p:anim calcmode="lin" valueType="num">
                                      <p:cBhvr>
                                        <p:cTn id="40" dur="1000" fill="hold"/>
                                        <p:tgtEl>
                                          <p:spTgt spid="13316"/>
                                        </p:tgtEl>
                                        <p:attrNameLst>
                                          <p:attrName>ppt_w</p:attrName>
                                        </p:attrNameLst>
                                      </p:cBhvr>
                                      <p:tavLst>
                                        <p:tav tm="0">
                                          <p:val>
                                            <p:fltVal val="0"/>
                                          </p:val>
                                        </p:tav>
                                        <p:tav tm="100000">
                                          <p:val>
                                            <p:strVal val="#ppt_w"/>
                                          </p:val>
                                        </p:tav>
                                      </p:tavLst>
                                    </p:anim>
                                    <p:anim calcmode="lin" valueType="num">
                                      <p:cBhvr>
                                        <p:cTn id="41" dur="1000" fill="hold"/>
                                        <p:tgtEl>
                                          <p:spTgt spid="13316"/>
                                        </p:tgtEl>
                                        <p:attrNameLst>
                                          <p:attrName>ppt_h</p:attrName>
                                        </p:attrNameLst>
                                      </p:cBhvr>
                                      <p:tavLst>
                                        <p:tav tm="0">
                                          <p:val>
                                            <p:fltVal val="0"/>
                                          </p:val>
                                        </p:tav>
                                        <p:tav tm="100000">
                                          <p:val>
                                            <p:strVal val="#ppt_h"/>
                                          </p:val>
                                        </p:tav>
                                      </p:tavLst>
                                    </p:anim>
                                    <p:anim calcmode="lin" valueType="num">
                                      <p:cBhvr>
                                        <p:cTn id="42" dur="1000" fill="hold"/>
                                        <p:tgtEl>
                                          <p:spTgt spid="13316"/>
                                        </p:tgtEl>
                                        <p:attrNameLst>
                                          <p:attrName>style.rotation</p:attrName>
                                        </p:attrNameLst>
                                      </p:cBhvr>
                                      <p:tavLst>
                                        <p:tav tm="0">
                                          <p:val>
                                            <p:fltVal val="90"/>
                                          </p:val>
                                        </p:tav>
                                        <p:tav tm="100000">
                                          <p:val>
                                            <p:fltVal val="0"/>
                                          </p:val>
                                        </p:tav>
                                      </p:tavLst>
                                    </p:anim>
                                    <p:animEffect transition="in" filter="fade">
                                      <p:cBhvr>
                                        <p:cTn id="43" dur="1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316" grpId="0"/>
      <p:bldP spid="13317" grpId="0"/>
      <p:bldP spid="13320" grpId="0"/>
      <p:bldP spid="13321" grpId="0"/>
      <p:bldP spid="1332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9046E8E2-11A5-4508-9D24-438017603178}"/>
              </a:ext>
            </a:extLst>
          </p:cNvPr>
          <p:cNvSpPr/>
          <p:nvPr/>
        </p:nvSpPr>
        <p:spPr>
          <a:xfrm>
            <a:off x="381000" y="1"/>
            <a:ext cx="7256679" cy="6207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a:solidFill>
                  <a:schemeClr val="bg1"/>
                </a:solidFill>
                <a:latin typeface="HGP創英角ｺﾞｼｯｸUB" pitchFamily="50" charset="-128"/>
                <a:ea typeface="HGP創英角ｺﾞｼｯｸUB" pitchFamily="50" charset="-128"/>
              </a:rPr>
              <a:t>　８．申込締切日</a:t>
            </a:r>
            <a:endParaRPr lang="ja-JP" altLang="ja-JP" sz="1200" dirty="0"/>
          </a:p>
        </p:txBody>
      </p:sp>
      <p:sp>
        <p:nvSpPr>
          <p:cNvPr id="8" name="正方形/長方形 7">
            <a:extLst>
              <a:ext uri="{FF2B5EF4-FFF2-40B4-BE49-F238E27FC236}">
                <a16:creationId xmlns:a16="http://schemas.microsoft.com/office/drawing/2014/main" id="{E866EAB0-9AA1-4554-BF95-9BA7D954C206}"/>
              </a:ext>
            </a:extLst>
          </p:cNvPr>
          <p:cNvSpPr/>
          <p:nvPr/>
        </p:nvSpPr>
        <p:spPr>
          <a:xfrm>
            <a:off x="506414" y="973139"/>
            <a:ext cx="8893175" cy="549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anchor="ctr"/>
          <a:lstStyle/>
          <a:p>
            <a:pPr>
              <a:defRPr/>
            </a:pPr>
            <a:r>
              <a:rPr lang="ja-JP" altLang="en-US" sz="2000" dirty="0">
                <a:solidFill>
                  <a:schemeClr val="tx1"/>
                </a:solidFill>
                <a:latin typeface="HGP創英角ｺﾞｼｯｸUB" pitchFamily="50" charset="-128"/>
                <a:ea typeface="HGP創英角ｺﾞｼｯｸUB" pitchFamily="50" charset="-128"/>
              </a:rPr>
              <a:t>●新規加入申込 </a:t>
            </a:r>
            <a:endParaRPr lang="en-US" altLang="ja-JP" sz="2000" dirty="0">
              <a:solidFill>
                <a:schemeClr val="tx1"/>
              </a:solidFill>
              <a:latin typeface="HGP創英角ｺﾞｼｯｸUB" pitchFamily="50" charset="-128"/>
              <a:ea typeface="HGP創英角ｺﾞｼｯｸUB" pitchFamily="50" charset="-128"/>
            </a:endParaRPr>
          </a:p>
        </p:txBody>
      </p:sp>
      <p:sp>
        <p:nvSpPr>
          <p:cNvPr id="10" name="正方形/長方形 9">
            <a:extLst>
              <a:ext uri="{FF2B5EF4-FFF2-40B4-BE49-F238E27FC236}">
                <a16:creationId xmlns:a16="http://schemas.microsoft.com/office/drawing/2014/main" id="{BD3C996F-A62B-43D4-97FE-230FE53066DD}"/>
              </a:ext>
            </a:extLst>
          </p:cNvPr>
          <p:cNvSpPr/>
          <p:nvPr/>
        </p:nvSpPr>
        <p:spPr>
          <a:xfrm>
            <a:off x="631826" y="4525964"/>
            <a:ext cx="8893175" cy="549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anchor="ctr"/>
          <a:lstStyle/>
          <a:p>
            <a:pPr>
              <a:defRPr/>
            </a:pPr>
            <a:r>
              <a:rPr lang="ja-JP" altLang="en-US" sz="2000" dirty="0">
                <a:solidFill>
                  <a:schemeClr val="tx1"/>
                </a:solidFill>
                <a:latin typeface="HGP創英角ｺﾞｼｯｸUB" pitchFamily="50" charset="-128"/>
                <a:ea typeface="HGP創英角ｺﾞｼｯｸUB" pitchFamily="50" charset="-128"/>
              </a:rPr>
              <a:t>●一時払</a:t>
            </a:r>
            <a:endParaRPr lang="en-US" altLang="ja-JP" sz="2000" dirty="0">
              <a:solidFill>
                <a:schemeClr val="tx1"/>
              </a:solidFill>
              <a:latin typeface="HGP創英角ｺﾞｼｯｸUB" pitchFamily="50" charset="-128"/>
              <a:ea typeface="HGP創英角ｺﾞｼｯｸUB" pitchFamily="50" charset="-128"/>
            </a:endParaRPr>
          </a:p>
        </p:txBody>
      </p:sp>
      <p:sp>
        <p:nvSpPr>
          <p:cNvPr id="15365" name="テキスト ボックス 10">
            <a:extLst>
              <a:ext uri="{FF2B5EF4-FFF2-40B4-BE49-F238E27FC236}">
                <a16:creationId xmlns:a16="http://schemas.microsoft.com/office/drawing/2014/main" id="{37846BA2-E400-47C3-AB0C-62A6AB279763}"/>
              </a:ext>
            </a:extLst>
          </p:cNvPr>
          <p:cNvSpPr txBox="1">
            <a:spLocks noChangeArrowheads="1"/>
          </p:cNvSpPr>
          <p:nvPr/>
        </p:nvSpPr>
        <p:spPr bwMode="auto">
          <a:xfrm>
            <a:off x="631826" y="4989514"/>
            <a:ext cx="88550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dirty="0">
                <a:latin typeface="HGPｺﾞｼｯｸE" panose="020B0900000000000000" pitchFamily="50" charset="-128"/>
                <a:ea typeface="HGPｺﾞｼｯｸE" panose="020B0900000000000000" pitchFamily="50" charset="-128"/>
              </a:rPr>
              <a:t>〇現在加入している方は、</a:t>
            </a:r>
            <a:r>
              <a:rPr lang="en-US" altLang="ja-JP" sz="1800" dirty="0">
                <a:latin typeface="HGPｺﾞｼｯｸE" panose="020B0900000000000000" pitchFamily="50" charset="-128"/>
                <a:ea typeface="HGPｺﾞｼｯｸE" panose="020B0900000000000000" pitchFamily="50" charset="-128"/>
              </a:rPr>
              <a:t>2024</a:t>
            </a:r>
            <a:r>
              <a:rPr lang="ja-JP" altLang="en-US" sz="1800" dirty="0">
                <a:latin typeface="HGPｺﾞｼｯｸE" panose="020B0900000000000000" pitchFamily="50" charset="-128"/>
                <a:ea typeface="HGPｺﾞｼｯｸE" panose="020B0900000000000000" pitchFamily="50" charset="-128"/>
              </a:rPr>
              <a:t>年</a:t>
            </a:r>
            <a:r>
              <a:rPr lang="en-US" altLang="ja-JP" sz="1800" dirty="0">
                <a:latin typeface="HGPｺﾞｼｯｸE" panose="020B0900000000000000" pitchFamily="50" charset="-128"/>
                <a:ea typeface="HGPｺﾞｼｯｸE" panose="020B0900000000000000" pitchFamily="50" charset="-128"/>
              </a:rPr>
              <a:t>8</a:t>
            </a:r>
            <a:r>
              <a:rPr lang="ja-JP" altLang="en-US" sz="1800" dirty="0">
                <a:latin typeface="HGPｺﾞｼｯｸE" panose="020B0900000000000000" pitchFamily="50" charset="-128"/>
                <a:ea typeface="HGPｺﾞｼｯｸE" panose="020B0900000000000000" pitchFamily="50" charset="-128"/>
              </a:rPr>
              <a:t>月</a:t>
            </a:r>
            <a:r>
              <a:rPr lang="en-US" altLang="ja-JP" sz="1800" dirty="0">
                <a:latin typeface="HGPｺﾞｼｯｸE" panose="020B0900000000000000" pitchFamily="50" charset="-128"/>
                <a:ea typeface="HGPｺﾞｼｯｸE" panose="020B0900000000000000" pitchFamily="50" charset="-128"/>
              </a:rPr>
              <a:t>1</a:t>
            </a:r>
            <a:r>
              <a:rPr lang="ja-JP" altLang="en-US" sz="1800" dirty="0">
                <a:latin typeface="HGPｺﾞｼｯｸE" panose="020B0900000000000000" pitchFamily="50" charset="-128"/>
                <a:ea typeface="HGPｺﾞｼｯｸE" panose="020B0900000000000000" pitchFamily="50" charset="-128"/>
              </a:rPr>
              <a:t>日付と</a:t>
            </a:r>
            <a:r>
              <a:rPr lang="en-US" altLang="ja-JP" sz="1800" dirty="0">
                <a:latin typeface="HGPｺﾞｼｯｸE" panose="020B0900000000000000" pitchFamily="50" charset="-128"/>
                <a:ea typeface="HGPｺﾞｼｯｸE" panose="020B0900000000000000" pitchFamily="50" charset="-128"/>
              </a:rPr>
              <a:t>2025</a:t>
            </a:r>
            <a:r>
              <a:rPr lang="ja-JP" altLang="en-US" sz="1800" dirty="0">
                <a:latin typeface="HGPｺﾞｼｯｸE" panose="020B0900000000000000" pitchFamily="50" charset="-128"/>
                <a:ea typeface="HGPｺﾞｼｯｸE" panose="020B0900000000000000" pitchFamily="50" charset="-128"/>
              </a:rPr>
              <a:t>年</a:t>
            </a:r>
            <a:r>
              <a:rPr lang="en-US" altLang="ja-JP" sz="1800" dirty="0">
                <a:latin typeface="HGPｺﾞｼｯｸE" panose="020B0900000000000000" pitchFamily="50" charset="-128"/>
                <a:ea typeface="HGPｺﾞｼｯｸE" panose="020B0900000000000000" pitchFamily="50" charset="-128"/>
              </a:rPr>
              <a:t>2</a:t>
            </a:r>
            <a:r>
              <a:rPr lang="ja-JP" altLang="en-US" sz="1800" dirty="0">
                <a:latin typeface="HGPｺﾞｼｯｸE" panose="020B0900000000000000" pitchFamily="50" charset="-128"/>
                <a:ea typeface="HGPｺﾞｼｯｸE" panose="020B0900000000000000" pitchFamily="50" charset="-128"/>
              </a:rPr>
              <a:t>月</a:t>
            </a:r>
            <a:r>
              <a:rPr lang="en-US" altLang="ja-JP" sz="1800" dirty="0">
                <a:latin typeface="HGPｺﾞｼｯｸE" panose="020B0900000000000000" pitchFamily="50" charset="-128"/>
                <a:ea typeface="HGPｺﾞｼｯｸE" panose="020B0900000000000000" pitchFamily="50" charset="-128"/>
              </a:rPr>
              <a:t>1</a:t>
            </a:r>
            <a:r>
              <a:rPr lang="ja-JP" altLang="en-US" sz="1800" dirty="0">
                <a:latin typeface="HGPｺﾞｼｯｸE" panose="020B0900000000000000" pitchFamily="50" charset="-128"/>
                <a:ea typeface="HGPｺﾞｼｯｸE" panose="020B0900000000000000" pitchFamily="50" charset="-128"/>
              </a:rPr>
              <a:t>日付で申し込みができます。</a:t>
            </a:r>
          </a:p>
          <a:p>
            <a:pPr>
              <a:spcBef>
                <a:spcPct val="0"/>
              </a:spcBef>
              <a:buFontTx/>
              <a:buNone/>
            </a:pPr>
            <a:r>
              <a:rPr lang="ja-JP" altLang="en-US" sz="1800" dirty="0">
                <a:latin typeface="HGPｺﾞｼｯｸE" panose="020B0900000000000000" pitchFamily="50" charset="-128"/>
                <a:ea typeface="HGPｺﾞｼｯｸE" panose="020B0900000000000000" pitchFamily="50" charset="-128"/>
              </a:rPr>
              <a:t>〇月払コースと同時に新規加入する場合は、</a:t>
            </a:r>
            <a:r>
              <a:rPr lang="en-US" altLang="ja-JP" sz="1800" dirty="0">
                <a:latin typeface="HGPｺﾞｼｯｸE" panose="020B0900000000000000" pitchFamily="50" charset="-128"/>
                <a:ea typeface="HGPｺﾞｼｯｸE" panose="020B0900000000000000" pitchFamily="50" charset="-128"/>
              </a:rPr>
              <a:t>2024</a:t>
            </a:r>
            <a:r>
              <a:rPr lang="ja-JP" altLang="en-US" sz="1800" dirty="0">
                <a:latin typeface="HGPｺﾞｼｯｸE" panose="020B0900000000000000" pitchFamily="50" charset="-128"/>
                <a:ea typeface="HGPｺﾞｼｯｸE" panose="020B0900000000000000" pitchFamily="50" charset="-128"/>
              </a:rPr>
              <a:t>年</a:t>
            </a:r>
            <a:r>
              <a:rPr lang="en-US" altLang="ja-JP" sz="1800" dirty="0">
                <a:latin typeface="HGPｺﾞｼｯｸE" panose="020B0900000000000000" pitchFamily="50" charset="-128"/>
                <a:ea typeface="HGPｺﾞｼｯｸE" panose="020B0900000000000000" pitchFamily="50" charset="-128"/>
              </a:rPr>
              <a:t>10</a:t>
            </a:r>
            <a:r>
              <a:rPr lang="ja-JP" altLang="en-US" sz="1800" dirty="0">
                <a:latin typeface="HGPｺﾞｼｯｸE" panose="020B0900000000000000" pitchFamily="50" charset="-128"/>
                <a:ea typeface="HGPｺﾞｼｯｸE" panose="020B0900000000000000" pitchFamily="50" charset="-128"/>
              </a:rPr>
              <a:t>月</a:t>
            </a:r>
            <a:r>
              <a:rPr lang="en-US" altLang="ja-JP" sz="1800" dirty="0">
                <a:latin typeface="HGPｺﾞｼｯｸE" panose="020B0900000000000000" pitchFamily="50" charset="-128"/>
                <a:ea typeface="HGPｺﾞｼｯｸE" panose="020B0900000000000000" pitchFamily="50" charset="-128"/>
              </a:rPr>
              <a:t>1</a:t>
            </a:r>
            <a:r>
              <a:rPr lang="ja-JP" altLang="en-US" sz="1800" dirty="0">
                <a:latin typeface="HGPｺﾞｼｯｸE" panose="020B0900000000000000" pitchFamily="50" charset="-128"/>
                <a:ea typeface="HGPｺﾞｼｯｸE" panose="020B0900000000000000" pitchFamily="50" charset="-128"/>
              </a:rPr>
              <a:t>日付か</a:t>
            </a:r>
            <a:r>
              <a:rPr lang="en-US" altLang="ja-JP" sz="1800" dirty="0">
                <a:latin typeface="HGPｺﾞｼｯｸE" panose="020B0900000000000000" pitchFamily="50" charset="-128"/>
                <a:ea typeface="HGPｺﾞｼｯｸE" panose="020B0900000000000000" pitchFamily="50" charset="-128"/>
              </a:rPr>
              <a:t>2025</a:t>
            </a:r>
            <a:r>
              <a:rPr lang="ja-JP" altLang="en-US" sz="1800" dirty="0">
                <a:latin typeface="HGPｺﾞｼｯｸE" panose="020B0900000000000000" pitchFamily="50" charset="-128"/>
                <a:ea typeface="HGPｺﾞｼｯｸE" panose="020B0900000000000000" pitchFamily="50" charset="-128"/>
              </a:rPr>
              <a:t>年</a:t>
            </a:r>
            <a:r>
              <a:rPr lang="en-US" altLang="ja-JP" sz="1800" dirty="0">
                <a:latin typeface="HGPｺﾞｼｯｸE" panose="020B0900000000000000" pitchFamily="50" charset="-128"/>
                <a:ea typeface="HGPｺﾞｼｯｸE" panose="020B0900000000000000" pitchFamily="50" charset="-128"/>
              </a:rPr>
              <a:t>2</a:t>
            </a:r>
            <a:r>
              <a:rPr lang="ja-JP" altLang="en-US" sz="1800" dirty="0">
                <a:latin typeface="HGPｺﾞｼｯｸE" panose="020B0900000000000000" pitchFamily="50" charset="-128"/>
                <a:ea typeface="HGPｺﾞｼｯｸE" panose="020B0900000000000000" pitchFamily="50" charset="-128"/>
              </a:rPr>
              <a:t>月</a:t>
            </a:r>
            <a:r>
              <a:rPr lang="en-US" altLang="ja-JP" sz="1800" dirty="0">
                <a:latin typeface="HGPｺﾞｼｯｸE" panose="020B0900000000000000" pitchFamily="50" charset="-128"/>
                <a:ea typeface="HGPｺﾞｼｯｸE" panose="020B0900000000000000" pitchFamily="50" charset="-128"/>
              </a:rPr>
              <a:t>1</a:t>
            </a:r>
            <a:r>
              <a:rPr lang="ja-JP" altLang="en-US" sz="1800" dirty="0">
                <a:latin typeface="HGPｺﾞｼｯｸE" panose="020B0900000000000000" pitchFamily="50" charset="-128"/>
                <a:ea typeface="HGPｺﾞｼｯｸE" panose="020B0900000000000000" pitchFamily="50" charset="-128"/>
              </a:rPr>
              <a:t>日付の</a:t>
            </a:r>
          </a:p>
          <a:p>
            <a:pPr>
              <a:spcBef>
                <a:spcPct val="0"/>
              </a:spcBef>
              <a:buFontTx/>
              <a:buNone/>
            </a:pPr>
            <a:r>
              <a:rPr lang="ja-JP" altLang="en-US" sz="1800" dirty="0">
                <a:latin typeface="HGPｺﾞｼｯｸE" panose="020B0900000000000000" pitchFamily="50" charset="-128"/>
                <a:ea typeface="HGPｺﾞｼｯｸE" panose="020B0900000000000000" pitchFamily="50" charset="-128"/>
              </a:rPr>
              <a:t>　どちらか一つの選択ができます。</a:t>
            </a:r>
          </a:p>
        </p:txBody>
      </p:sp>
      <p:sp>
        <p:nvSpPr>
          <p:cNvPr id="15366" name="テキスト ボックス 19">
            <a:extLst>
              <a:ext uri="{FF2B5EF4-FFF2-40B4-BE49-F238E27FC236}">
                <a16:creationId xmlns:a16="http://schemas.microsoft.com/office/drawing/2014/main" id="{ADAEAEFD-9F76-44DB-9982-44EF3CDEC1A6}"/>
              </a:ext>
            </a:extLst>
          </p:cNvPr>
          <p:cNvSpPr txBox="1">
            <a:spLocks noChangeArrowheads="1"/>
          </p:cNvSpPr>
          <p:nvPr/>
        </p:nvSpPr>
        <p:spPr bwMode="auto">
          <a:xfrm>
            <a:off x="1422401" y="3316289"/>
            <a:ext cx="8985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500" dirty="0">
                <a:latin typeface="Arial" panose="020B0604020202020204" pitchFamily="34" charset="0"/>
              </a:rPr>
              <a:t>2024</a:t>
            </a:r>
            <a:r>
              <a:rPr lang="ja-JP" altLang="en-US" sz="1500" dirty="0">
                <a:latin typeface="Arial" panose="020B0604020202020204" pitchFamily="34" charset="0"/>
              </a:rPr>
              <a:t>年</a:t>
            </a:r>
            <a:endParaRPr lang="en-US" altLang="ja-JP" sz="1500" dirty="0">
              <a:latin typeface="Arial" panose="020B0604020202020204" pitchFamily="34" charset="0"/>
            </a:endParaRPr>
          </a:p>
          <a:p>
            <a:pPr>
              <a:spcBef>
                <a:spcPct val="0"/>
              </a:spcBef>
              <a:buFontTx/>
              <a:buNone/>
            </a:pPr>
            <a:r>
              <a:rPr lang="en-US" altLang="ja-JP" sz="1500" dirty="0">
                <a:latin typeface="Arial" panose="020B0604020202020204" pitchFamily="34" charset="0"/>
              </a:rPr>
              <a:t>7</a:t>
            </a:r>
            <a:r>
              <a:rPr lang="ja-JP" altLang="en-US" sz="1500" dirty="0">
                <a:latin typeface="Arial" panose="020B0604020202020204" pitchFamily="34" charset="0"/>
              </a:rPr>
              <a:t>月</a:t>
            </a:r>
            <a:r>
              <a:rPr lang="en-US" altLang="ja-JP" sz="1500" dirty="0">
                <a:latin typeface="Arial" panose="020B0604020202020204" pitchFamily="34" charset="0"/>
              </a:rPr>
              <a:t>19</a:t>
            </a:r>
            <a:r>
              <a:rPr lang="ja-JP" altLang="en-US" sz="1500" dirty="0">
                <a:latin typeface="Arial" panose="020B0604020202020204" pitchFamily="34" charset="0"/>
              </a:rPr>
              <a:t>日</a:t>
            </a:r>
          </a:p>
        </p:txBody>
      </p:sp>
      <p:sp>
        <p:nvSpPr>
          <p:cNvPr id="15367" name="テキスト ボックス 26">
            <a:extLst>
              <a:ext uri="{FF2B5EF4-FFF2-40B4-BE49-F238E27FC236}">
                <a16:creationId xmlns:a16="http://schemas.microsoft.com/office/drawing/2014/main" id="{A60A64AB-92A6-450A-84B1-464206A67173}"/>
              </a:ext>
            </a:extLst>
          </p:cNvPr>
          <p:cNvSpPr txBox="1">
            <a:spLocks noChangeArrowheads="1"/>
          </p:cNvSpPr>
          <p:nvPr/>
        </p:nvSpPr>
        <p:spPr bwMode="auto">
          <a:xfrm>
            <a:off x="3582989" y="3495675"/>
            <a:ext cx="8985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500">
                <a:latin typeface="Arial" panose="020B0604020202020204" pitchFamily="34" charset="0"/>
              </a:rPr>
              <a:t>10</a:t>
            </a:r>
            <a:r>
              <a:rPr lang="ja-JP" altLang="en-US" sz="1500">
                <a:latin typeface="Arial" panose="020B0604020202020204" pitchFamily="34" charset="0"/>
              </a:rPr>
              <a:t>月</a:t>
            </a:r>
            <a:r>
              <a:rPr lang="en-US" altLang="ja-JP" sz="1500">
                <a:latin typeface="Arial" panose="020B0604020202020204" pitchFamily="34" charset="0"/>
              </a:rPr>
              <a:t>1</a:t>
            </a:r>
            <a:r>
              <a:rPr lang="ja-JP" altLang="en-US" sz="1500">
                <a:latin typeface="Arial" panose="020B0604020202020204" pitchFamily="34" charset="0"/>
              </a:rPr>
              <a:t>日</a:t>
            </a:r>
          </a:p>
        </p:txBody>
      </p:sp>
      <p:sp>
        <p:nvSpPr>
          <p:cNvPr id="15368" name="テキスト ボックス 28">
            <a:extLst>
              <a:ext uri="{FF2B5EF4-FFF2-40B4-BE49-F238E27FC236}">
                <a16:creationId xmlns:a16="http://schemas.microsoft.com/office/drawing/2014/main" id="{B2EADE04-DCA5-41C8-A1F7-46EC45BA1EBB}"/>
              </a:ext>
            </a:extLst>
          </p:cNvPr>
          <p:cNvSpPr txBox="1">
            <a:spLocks noChangeArrowheads="1"/>
          </p:cNvSpPr>
          <p:nvPr/>
        </p:nvSpPr>
        <p:spPr bwMode="auto">
          <a:xfrm>
            <a:off x="7199314" y="3248025"/>
            <a:ext cx="8985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500" dirty="0">
                <a:latin typeface="Arial" panose="020B0604020202020204" pitchFamily="34" charset="0"/>
              </a:rPr>
              <a:t>2025</a:t>
            </a:r>
            <a:r>
              <a:rPr lang="ja-JP" altLang="en-US" sz="1500" dirty="0">
                <a:latin typeface="Arial" panose="020B0604020202020204" pitchFamily="34" charset="0"/>
              </a:rPr>
              <a:t>年</a:t>
            </a:r>
            <a:endParaRPr lang="en-US" altLang="ja-JP" sz="1500" dirty="0">
              <a:latin typeface="Arial" panose="020B0604020202020204" pitchFamily="34" charset="0"/>
            </a:endParaRPr>
          </a:p>
          <a:p>
            <a:pPr>
              <a:spcBef>
                <a:spcPct val="0"/>
              </a:spcBef>
              <a:buFontTx/>
              <a:buNone/>
            </a:pPr>
            <a:r>
              <a:rPr lang="en-US" altLang="ja-JP" sz="1500" dirty="0">
                <a:latin typeface="Arial" panose="020B0604020202020204" pitchFamily="34" charset="0"/>
              </a:rPr>
              <a:t>2</a:t>
            </a:r>
            <a:r>
              <a:rPr lang="ja-JP" altLang="en-US" sz="1500" dirty="0">
                <a:latin typeface="Arial" panose="020B0604020202020204" pitchFamily="34" charset="0"/>
              </a:rPr>
              <a:t>月</a:t>
            </a:r>
            <a:r>
              <a:rPr lang="en-US" altLang="ja-JP" sz="1500" dirty="0">
                <a:latin typeface="Arial" panose="020B0604020202020204" pitchFamily="34" charset="0"/>
              </a:rPr>
              <a:t>1</a:t>
            </a:r>
            <a:r>
              <a:rPr lang="ja-JP" altLang="en-US" sz="1500" dirty="0">
                <a:latin typeface="Arial" panose="020B0604020202020204" pitchFamily="34" charset="0"/>
              </a:rPr>
              <a:t>日</a:t>
            </a:r>
          </a:p>
        </p:txBody>
      </p:sp>
      <p:sp>
        <p:nvSpPr>
          <p:cNvPr id="73" name="正方形/長方形 72">
            <a:extLst>
              <a:ext uri="{FF2B5EF4-FFF2-40B4-BE49-F238E27FC236}">
                <a16:creationId xmlns:a16="http://schemas.microsoft.com/office/drawing/2014/main" id="{0F011E3B-A5FC-4EB9-B549-EB510F2209D7}"/>
              </a:ext>
            </a:extLst>
          </p:cNvPr>
          <p:cNvSpPr/>
          <p:nvPr/>
        </p:nvSpPr>
        <p:spPr bwMode="auto">
          <a:xfrm>
            <a:off x="868364" y="1587500"/>
            <a:ext cx="1076325" cy="14033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latin typeface="HGPｺﾞｼｯｸE" panose="020B0900000000000000" pitchFamily="50" charset="-128"/>
                <a:ea typeface="HGPｺﾞｼｯｸE" panose="020B0900000000000000" pitchFamily="50" charset="-128"/>
              </a:rPr>
              <a:t>春募集期間</a:t>
            </a:r>
            <a:endParaRPr lang="en-US" altLang="ja-JP" sz="1400" dirty="0">
              <a:solidFill>
                <a:schemeClr val="tx1"/>
              </a:solidFill>
              <a:latin typeface="HGPｺﾞｼｯｸE" panose="020B0900000000000000" pitchFamily="50" charset="-128"/>
              <a:ea typeface="HGPｺﾞｼｯｸE" panose="020B0900000000000000" pitchFamily="50" charset="-128"/>
            </a:endParaRPr>
          </a:p>
          <a:p>
            <a:pPr algn="ctr">
              <a:defRPr/>
            </a:pPr>
            <a:r>
              <a:rPr lang="ja-JP" altLang="en-US" sz="1400" dirty="0">
                <a:solidFill>
                  <a:schemeClr val="tx1"/>
                </a:solidFill>
                <a:latin typeface="HGPｺﾞｼｯｸE" panose="020B0900000000000000" pitchFamily="50" charset="-128"/>
                <a:ea typeface="HGPｺﾞｼｯｸE" panose="020B0900000000000000" pitchFamily="50" charset="-128"/>
              </a:rPr>
              <a:t>（新規加入口数変更）</a:t>
            </a:r>
          </a:p>
        </p:txBody>
      </p:sp>
      <p:sp>
        <p:nvSpPr>
          <p:cNvPr id="74" name="楕円 73">
            <a:extLst>
              <a:ext uri="{FF2B5EF4-FFF2-40B4-BE49-F238E27FC236}">
                <a16:creationId xmlns:a16="http://schemas.microsoft.com/office/drawing/2014/main" id="{6A65E531-80C2-4AB3-BE96-D08AA4176935}"/>
              </a:ext>
            </a:extLst>
          </p:cNvPr>
          <p:cNvSpPr/>
          <p:nvPr/>
        </p:nvSpPr>
        <p:spPr bwMode="auto">
          <a:xfrm>
            <a:off x="3716338" y="1438276"/>
            <a:ext cx="482600" cy="15144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schemeClr val="bg1"/>
                </a:solidFill>
                <a:latin typeface="HGPｺﾞｼｯｸE" panose="020B0900000000000000" pitchFamily="50" charset="-128"/>
                <a:ea typeface="HGPｺﾞｼｯｸE" panose="020B0900000000000000" pitchFamily="50" charset="-128"/>
              </a:rPr>
              <a:t>月払積立日</a:t>
            </a:r>
          </a:p>
        </p:txBody>
      </p:sp>
      <p:cxnSp>
        <p:nvCxnSpPr>
          <p:cNvPr id="75" name="直線コネクタ 74">
            <a:extLst>
              <a:ext uri="{FF2B5EF4-FFF2-40B4-BE49-F238E27FC236}">
                <a16:creationId xmlns:a16="http://schemas.microsoft.com/office/drawing/2014/main" id="{80F6B79E-4BCF-46E6-827D-FFC16AFB3252}"/>
              </a:ext>
            </a:extLst>
          </p:cNvPr>
          <p:cNvCxnSpPr/>
          <p:nvPr/>
        </p:nvCxnSpPr>
        <p:spPr bwMode="auto">
          <a:xfrm>
            <a:off x="1930400" y="2981325"/>
            <a:ext cx="0" cy="3444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E24B5FDA-7376-4A06-B1BF-C3D157692350}"/>
              </a:ext>
            </a:extLst>
          </p:cNvPr>
          <p:cNvCxnSpPr/>
          <p:nvPr/>
        </p:nvCxnSpPr>
        <p:spPr bwMode="auto">
          <a:xfrm>
            <a:off x="3944938" y="2967039"/>
            <a:ext cx="0" cy="3444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6D487780-97D8-43B5-B221-532C9D8F5568}"/>
              </a:ext>
            </a:extLst>
          </p:cNvPr>
          <p:cNvCxnSpPr/>
          <p:nvPr/>
        </p:nvCxnSpPr>
        <p:spPr bwMode="auto">
          <a:xfrm>
            <a:off x="5524500" y="2981325"/>
            <a:ext cx="0" cy="3444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00703D26-C840-42D0-BE1E-EDE8C06AA93E}"/>
              </a:ext>
            </a:extLst>
          </p:cNvPr>
          <p:cNvCxnSpPr/>
          <p:nvPr/>
        </p:nvCxnSpPr>
        <p:spPr bwMode="auto">
          <a:xfrm>
            <a:off x="7535863" y="2965451"/>
            <a:ext cx="0" cy="346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正方形/長方形 78">
            <a:extLst>
              <a:ext uri="{FF2B5EF4-FFF2-40B4-BE49-F238E27FC236}">
                <a16:creationId xmlns:a16="http://schemas.microsoft.com/office/drawing/2014/main" id="{155E6E72-1C26-446F-B7BA-6C6B74455F2A}"/>
              </a:ext>
            </a:extLst>
          </p:cNvPr>
          <p:cNvSpPr/>
          <p:nvPr/>
        </p:nvSpPr>
        <p:spPr bwMode="auto">
          <a:xfrm>
            <a:off x="4298950" y="1587500"/>
            <a:ext cx="1225550" cy="1373188"/>
          </a:xfrm>
          <a:prstGeom prst="rect">
            <a:avLst/>
          </a:prstGeom>
          <a:solidFill>
            <a:srgbClr val="FCF6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latin typeface="HGPｺﾞｼｯｸE" panose="020B0900000000000000" pitchFamily="50" charset="-128"/>
                <a:ea typeface="HGPｺﾞｼｯｸE" panose="020B0900000000000000" pitchFamily="50" charset="-128"/>
              </a:rPr>
              <a:t>秋募集期間</a:t>
            </a:r>
            <a:endParaRPr lang="en-US" altLang="ja-JP" sz="1400" dirty="0">
              <a:solidFill>
                <a:schemeClr val="tx1"/>
              </a:solidFill>
              <a:latin typeface="HGPｺﾞｼｯｸE" panose="020B0900000000000000" pitchFamily="50" charset="-128"/>
              <a:ea typeface="HGPｺﾞｼｯｸE" panose="020B0900000000000000" pitchFamily="50" charset="-128"/>
            </a:endParaRPr>
          </a:p>
          <a:p>
            <a:pPr>
              <a:defRPr/>
            </a:pPr>
            <a:r>
              <a:rPr lang="ja-JP" altLang="en-US" sz="1400" dirty="0">
                <a:solidFill>
                  <a:schemeClr val="tx1"/>
                </a:solidFill>
                <a:latin typeface="HGPｺﾞｼｯｸE" panose="020B0900000000000000" pitchFamily="50" charset="-128"/>
                <a:ea typeface="HGPｺﾞｼｯｸE" panose="020B0900000000000000" pitchFamily="50" charset="-128"/>
              </a:rPr>
              <a:t>（月払いのみの新規加入</a:t>
            </a:r>
            <a:endParaRPr lang="en-US" altLang="ja-JP" sz="1400" dirty="0">
              <a:solidFill>
                <a:schemeClr val="tx1"/>
              </a:solidFill>
              <a:latin typeface="HGPｺﾞｼｯｸE" panose="020B0900000000000000" pitchFamily="50" charset="-128"/>
              <a:ea typeface="HGPｺﾞｼｯｸE" panose="020B0900000000000000" pitchFamily="50" charset="-128"/>
            </a:endParaRPr>
          </a:p>
          <a:p>
            <a:pPr>
              <a:defRPr/>
            </a:pPr>
            <a:r>
              <a:rPr lang="ja-JP" altLang="en-US" sz="1400" dirty="0">
                <a:solidFill>
                  <a:schemeClr val="tx1"/>
                </a:solidFill>
                <a:latin typeface="HGPｺﾞｼｯｸE" panose="020B0900000000000000" pitchFamily="50" charset="-128"/>
                <a:ea typeface="HGPｺﾞｼｯｸE" panose="020B0900000000000000" pitchFamily="50" charset="-128"/>
              </a:rPr>
              <a:t>・口数変更）</a:t>
            </a:r>
          </a:p>
        </p:txBody>
      </p:sp>
      <p:sp>
        <p:nvSpPr>
          <p:cNvPr id="80" name="上矢印吹き出し 79">
            <a:extLst>
              <a:ext uri="{FF2B5EF4-FFF2-40B4-BE49-F238E27FC236}">
                <a16:creationId xmlns:a16="http://schemas.microsoft.com/office/drawing/2014/main" id="{18A65C22-220F-4E35-BA98-6BD7DFC92487}"/>
              </a:ext>
            </a:extLst>
          </p:cNvPr>
          <p:cNvSpPr/>
          <p:nvPr/>
        </p:nvSpPr>
        <p:spPr>
          <a:xfrm>
            <a:off x="2884384" y="3204710"/>
            <a:ext cx="1200147" cy="1400175"/>
          </a:xfrm>
          <a:prstGeom prst="upArrowCallout">
            <a:avLst>
              <a:gd name="adj1" fmla="val 6025"/>
              <a:gd name="adj2" fmla="val 8072"/>
              <a:gd name="adj3" fmla="val 13076"/>
              <a:gd name="adj4" fmla="val 56945"/>
            </a:avLst>
          </a:prstGeom>
          <a:solidFill>
            <a:schemeClr val="accent3">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rPr>
              <a:t>月払初回口座引去り</a:t>
            </a:r>
            <a:endParaRPr lang="en-US" altLang="ja-JP" sz="1400" b="1" dirty="0">
              <a:solidFill>
                <a:schemeClr val="tx1"/>
              </a:solidFill>
            </a:endParaRPr>
          </a:p>
          <a:p>
            <a:pPr algn="ctr">
              <a:defRPr/>
            </a:pPr>
            <a:r>
              <a:rPr lang="en-US" altLang="ja-JP" sz="1400" b="1" dirty="0">
                <a:solidFill>
                  <a:schemeClr val="tx1"/>
                </a:solidFill>
              </a:rPr>
              <a:t>9</a:t>
            </a:r>
            <a:r>
              <a:rPr lang="ja-JP" altLang="en-US" sz="1400" b="1" dirty="0">
                <a:solidFill>
                  <a:schemeClr val="tx1"/>
                </a:solidFill>
              </a:rPr>
              <a:t>月</a:t>
            </a:r>
            <a:r>
              <a:rPr lang="en-US" altLang="ja-JP" sz="1400" b="1" dirty="0">
                <a:solidFill>
                  <a:schemeClr val="tx1"/>
                </a:solidFill>
              </a:rPr>
              <a:t>27</a:t>
            </a:r>
            <a:r>
              <a:rPr lang="ja-JP" altLang="en-US" sz="1400" b="1" dirty="0">
                <a:solidFill>
                  <a:schemeClr val="tx1"/>
                </a:solidFill>
              </a:rPr>
              <a:t>日</a:t>
            </a:r>
          </a:p>
        </p:txBody>
      </p:sp>
      <p:sp>
        <p:nvSpPr>
          <p:cNvPr id="81" name="上矢印吹き出し 80">
            <a:extLst>
              <a:ext uri="{FF2B5EF4-FFF2-40B4-BE49-F238E27FC236}">
                <a16:creationId xmlns:a16="http://schemas.microsoft.com/office/drawing/2014/main" id="{3D73A066-90F9-48FA-8C2F-C5286A3529B4}"/>
              </a:ext>
            </a:extLst>
          </p:cNvPr>
          <p:cNvSpPr/>
          <p:nvPr/>
        </p:nvSpPr>
        <p:spPr>
          <a:xfrm>
            <a:off x="6161305" y="3205957"/>
            <a:ext cx="1389062" cy="1430337"/>
          </a:xfrm>
          <a:prstGeom prst="upArrowCallout">
            <a:avLst>
              <a:gd name="adj1" fmla="val 6025"/>
              <a:gd name="adj2" fmla="val 8072"/>
              <a:gd name="adj3" fmla="val 13076"/>
              <a:gd name="adj4" fmla="val 56945"/>
            </a:avLst>
          </a:prstGeom>
          <a:solidFill>
            <a:schemeClr val="accent3">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rPr>
              <a:t>半年払初回口座引去り</a:t>
            </a:r>
            <a:endParaRPr lang="en-US" altLang="ja-JP" sz="1400" b="1" dirty="0">
              <a:solidFill>
                <a:schemeClr val="tx1"/>
              </a:solidFill>
            </a:endParaRPr>
          </a:p>
          <a:p>
            <a:pPr algn="ctr">
              <a:defRPr/>
            </a:pPr>
            <a:r>
              <a:rPr lang="en-US" altLang="ja-JP" sz="1400" b="1" dirty="0">
                <a:solidFill>
                  <a:schemeClr val="tx1"/>
                </a:solidFill>
              </a:rPr>
              <a:t>1</a:t>
            </a:r>
            <a:r>
              <a:rPr lang="ja-JP" altLang="en-US" sz="1400" b="1" dirty="0">
                <a:solidFill>
                  <a:schemeClr val="tx1"/>
                </a:solidFill>
              </a:rPr>
              <a:t>月</a:t>
            </a:r>
            <a:r>
              <a:rPr lang="en-US" altLang="ja-JP" sz="1400" b="1" dirty="0">
                <a:solidFill>
                  <a:schemeClr val="tx1"/>
                </a:solidFill>
              </a:rPr>
              <a:t>27</a:t>
            </a:r>
            <a:r>
              <a:rPr lang="ja-JP" altLang="en-US" sz="1400" b="1" dirty="0">
                <a:solidFill>
                  <a:schemeClr val="tx1"/>
                </a:solidFill>
              </a:rPr>
              <a:t>日</a:t>
            </a:r>
          </a:p>
        </p:txBody>
      </p:sp>
      <p:sp>
        <p:nvSpPr>
          <p:cNvPr id="15378" name="テキスト ボックス 26">
            <a:extLst>
              <a:ext uri="{FF2B5EF4-FFF2-40B4-BE49-F238E27FC236}">
                <a16:creationId xmlns:a16="http://schemas.microsoft.com/office/drawing/2014/main" id="{6D3505D3-FF2B-4D39-B911-5C6262FCE383}"/>
              </a:ext>
            </a:extLst>
          </p:cNvPr>
          <p:cNvSpPr txBox="1">
            <a:spLocks noChangeArrowheads="1"/>
          </p:cNvSpPr>
          <p:nvPr/>
        </p:nvSpPr>
        <p:spPr bwMode="auto">
          <a:xfrm>
            <a:off x="5116514" y="3517900"/>
            <a:ext cx="1171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500" dirty="0">
                <a:latin typeface="Arial" panose="020B0604020202020204" pitchFamily="34" charset="0"/>
              </a:rPr>
              <a:t>11</a:t>
            </a:r>
            <a:r>
              <a:rPr lang="ja-JP" altLang="en-US" sz="1500" dirty="0">
                <a:latin typeface="Arial" panose="020B0604020202020204" pitchFamily="34" charset="0"/>
              </a:rPr>
              <a:t>月</a:t>
            </a:r>
            <a:r>
              <a:rPr lang="en-US" altLang="ja-JP" sz="1500" dirty="0">
                <a:latin typeface="Arial" panose="020B0604020202020204" pitchFamily="34" charset="0"/>
              </a:rPr>
              <a:t>29</a:t>
            </a:r>
            <a:r>
              <a:rPr lang="ja-JP" altLang="en-US" sz="1500" dirty="0">
                <a:latin typeface="Arial" panose="020B0604020202020204" pitchFamily="34" charset="0"/>
              </a:rPr>
              <a:t>日</a:t>
            </a:r>
          </a:p>
        </p:txBody>
      </p:sp>
      <p:sp>
        <p:nvSpPr>
          <p:cNvPr id="15379" name="テキスト ボックス 28">
            <a:extLst>
              <a:ext uri="{FF2B5EF4-FFF2-40B4-BE49-F238E27FC236}">
                <a16:creationId xmlns:a16="http://schemas.microsoft.com/office/drawing/2014/main" id="{5ECF9D7B-4442-4059-8E0C-E25062D21190}"/>
              </a:ext>
            </a:extLst>
          </p:cNvPr>
          <p:cNvSpPr txBox="1">
            <a:spLocks noChangeArrowheads="1"/>
          </p:cNvSpPr>
          <p:nvPr/>
        </p:nvSpPr>
        <p:spPr bwMode="auto">
          <a:xfrm>
            <a:off x="8470055" y="3248025"/>
            <a:ext cx="8985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500" dirty="0">
                <a:latin typeface="Arial" panose="020B0604020202020204" pitchFamily="34" charset="0"/>
              </a:rPr>
              <a:t>2025</a:t>
            </a:r>
            <a:r>
              <a:rPr lang="ja-JP" altLang="en-US" sz="1500" dirty="0">
                <a:latin typeface="Arial" panose="020B0604020202020204" pitchFamily="34" charset="0"/>
              </a:rPr>
              <a:t>年</a:t>
            </a:r>
            <a:endParaRPr lang="en-US" altLang="ja-JP" sz="1500" dirty="0">
              <a:latin typeface="Arial" panose="020B0604020202020204" pitchFamily="34" charset="0"/>
            </a:endParaRPr>
          </a:p>
          <a:p>
            <a:pPr>
              <a:spcBef>
                <a:spcPct val="0"/>
              </a:spcBef>
              <a:buFontTx/>
              <a:buNone/>
            </a:pPr>
            <a:r>
              <a:rPr lang="en-US" altLang="ja-JP" sz="1500" dirty="0">
                <a:latin typeface="Arial" panose="020B0604020202020204" pitchFamily="34" charset="0"/>
              </a:rPr>
              <a:t>3</a:t>
            </a:r>
            <a:r>
              <a:rPr lang="ja-JP" altLang="en-US" sz="1500" dirty="0">
                <a:latin typeface="Arial" panose="020B0604020202020204" pitchFamily="34" charset="0"/>
              </a:rPr>
              <a:t>月</a:t>
            </a:r>
            <a:r>
              <a:rPr lang="en-US" altLang="ja-JP" sz="1500" dirty="0">
                <a:latin typeface="Arial" panose="020B0604020202020204" pitchFamily="34" charset="0"/>
              </a:rPr>
              <a:t>1</a:t>
            </a:r>
            <a:r>
              <a:rPr lang="ja-JP" altLang="en-US" sz="1500" dirty="0">
                <a:latin typeface="Arial" panose="020B0604020202020204" pitchFamily="34" charset="0"/>
              </a:rPr>
              <a:t>日</a:t>
            </a:r>
          </a:p>
        </p:txBody>
      </p:sp>
      <p:cxnSp>
        <p:nvCxnSpPr>
          <p:cNvPr id="84" name="直線コネクタ 83">
            <a:extLst>
              <a:ext uri="{FF2B5EF4-FFF2-40B4-BE49-F238E27FC236}">
                <a16:creationId xmlns:a16="http://schemas.microsoft.com/office/drawing/2014/main" id="{5E1720C9-18A3-4AE4-8776-649AF4404869}"/>
              </a:ext>
            </a:extLst>
          </p:cNvPr>
          <p:cNvCxnSpPr/>
          <p:nvPr/>
        </p:nvCxnSpPr>
        <p:spPr bwMode="auto">
          <a:xfrm>
            <a:off x="8705850" y="2952462"/>
            <a:ext cx="0" cy="346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楕円 84">
            <a:extLst>
              <a:ext uri="{FF2B5EF4-FFF2-40B4-BE49-F238E27FC236}">
                <a16:creationId xmlns:a16="http://schemas.microsoft.com/office/drawing/2014/main" id="{8C73E183-1288-4AD1-AAA9-7D9608E94454}"/>
              </a:ext>
            </a:extLst>
          </p:cNvPr>
          <p:cNvSpPr/>
          <p:nvPr/>
        </p:nvSpPr>
        <p:spPr bwMode="auto">
          <a:xfrm>
            <a:off x="8097838" y="1438277"/>
            <a:ext cx="608012" cy="15636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sz="1200" b="1" dirty="0">
                <a:solidFill>
                  <a:schemeClr val="bg1"/>
                </a:solidFill>
                <a:latin typeface="HGPｺﾞｼｯｸE" panose="020B0900000000000000" pitchFamily="50" charset="-128"/>
                <a:ea typeface="HGPｺﾞｼｯｸE" panose="020B0900000000000000" pitchFamily="50" charset="-128"/>
              </a:rPr>
              <a:t>口数変更日月払積立日　　　　</a:t>
            </a:r>
            <a:endParaRPr lang="en-US" altLang="ja-JP" sz="1200" b="1" dirty="0">
              <a:solidFill>
                <a:schemeClr val="bg1"/>
              </a:solidFill>
              <a:latin typeface="HGPｺﾞｼｯｸE" panose="020B0900000000000000" pitchFamily="50" charset="-128"/>
              <a:ea typeface="HGPｺﾞｼｯｸE" panose="020B0900000000000000" pitchFamily="50" charset="-128"/>
            </a:endParaRPr>
          </a:p>
        </p:txBody>
      </p:sp>
      <p:sp>
        <p:nvSpPr>
          <p:cNvPr id="86" name="楕円 85">
            <a:extLst>
              <a:ext uri="{FF2B5EF4-FFF2-40B4-BE49-F238E27FC236}">
                <a16:creationId xmlns:a16="http://schemas.microsoft.com/office/drawing/2014/main" id="{1C94FB32-C70D-4BB4-A82F-4639ED2CFEFE}"/>
              </a:ext>
            </a:extLst>
          </p:cNvPr>
          <p:cNvSpPr/>
          <p:nvPr/>
        </p:nvSpPr>
        <p:spPr bwMode="auto">
          <a:xfrm>
            <a:off x="7296150" y="1438277"/>
            <a:ext cx="482600" cy="15636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schemeClr val="bg1"/>
                </a:solidFill>
                <a:latin typeface="HGPｺﾞｼｯｸE" panose="020B0900000000000000" pitchFamily="50" charset="-128"/>
                <a:ea typeface="HGPｺﾞｼｯｸE" panose="020B0900000000000000" pitchFamily="50" charset="-128"/>
              </a:rPr>
              <a:t>半年払積立日</a:t>
            </a:r>
          </a:p>
        </p:txBody>
      </p:sp>
      <p:cxnSp>
        <p:nvCxnSpPr>
          <p:cNvPr id="87" name="直線コネクタ 86">
            <a:extLst>
              <a:ext uri="{FF2B5EF4-FFF2-40B4-BE49-F238E27FC236}">
                <a16:creationId xmlns:a16="http://schemas.microsoft.com/office/drawing/2014/main" id="{F6446FBD-A191-42C4-BCE1-B46FDF6B6790}"/>
              </a:ext>
            </a:extLst>
          </p:cNvPr>
          <p:cNvCxnSpPr/>
          <p:nvPr/>
        </p:nvCxnSpPr>
        <p:spPr bwMode="auto">
          <a:xfrm flipV="1">
            <a:off x="906464" y="3106738"/>
            <a:ext cx="8294687" cy="50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上矢印吹き出し 80">
            <a:extLst>
              <a:ext uri="{FF2B5EF4-FFF2-40B4-BE49-F238E27FC236}">
                <a16:creationId xmlns:a16="http://schemas.microsoft.com/office/drawing/2014/main" id="{C7ACAEB5-989B-4746-B1CA-B83FBB0F324A}"/>
              </a:ext>
            </a:extLst>
          </p:cNvPr>
          <p:cNvSpPr/>
          <p:nvPr/>
        </p:nvSpPr>
        <p:spPr>
          <a:xfrm>
            <a:off x="7637679" y="3230565"/>
            <a:ext cx="1389063" cy="1430337"/>
          </a:xfrm>
          <a:prstGeom prst="upArrowCallout">
            <a:avLst>
              <a:gd name="adj1" fmla="val 7735"/>
              <a:gd name="adj2" fmla="val 8072"/>
              <a:gd name="adj3" fmla="val 13076"/>
              <a:gd name="adj4" fmla="val 56945"/>
            </a:avLst>
          </a:prstGeom>
          <a:solidFill>
            <a:schemeClr val="accent3">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rPr>
              <a:t>月年払初回口座引去り</a:t>
            </a:r>
            <a:endParaRPr lang="en-US" altLang="ja-JP" sz="1400" b="1" dirty="0">
              <a:solidFill>
                <a:schemeClr val="tx1"/>
              </a:solidFill>
            </a:endParaRPr>
          </a:p>
          <a:p>
            <a:pPr algn="ctr">
              <a:defRPr/>
            </a:pPr>
            <a:r>
              <a:rPr lang="en-US" altLang="ja-JP" sz="1400" b="1" dirty="0">
                <a:solidFill>
                  <a:schemeClr val="tx1"/>
                </a:solidFill>
              </a:rPr>
              <a:t>2</a:t>
            </a:r>
            <a:r>
              <a:rPr lang="ja-JP" altLang="en-US" sz="1400" b="1" dirty="0">
                <a:solidFill>
                  <a:schemeClr val="tx1"/>
                </a:solidFill>
              </a:rPr>
              <a:t>月</a:t>
            </a:r>
            <a:r>
              <a:rPr lang="en-US" altLang="ja-JP" sz="1400" b="1" dirty="0">
                <a:solidFill>
                  <a:schemeClr val="tx1"/>
                </a:solidFill>
              </a:rPr>
              <a:t>27</a:t>
            </a:r>
            <a:r>
              <a:rPr lang="ja-JP" altLang="en-US" sz="1400" b="1" dirty="0">
                <a:solidFill>
                  <a:schemeClr val="tx1"/>
                </a:solidFill>
              </a:rPr>
              <a:t>日</a:t>
            </a:r>
          </a:p>
        </p:txBody>
      </p:sp>
      <p:pic>
        <p:nvPicPr>
          <p:cNvPr id="25" name="図 24">
            <a:extLst>
              <a:ext uri="{FF2B5EF4-FFF2-40B4-BE49-F238E27FC236}">
                <a16:creationId xmlns:a16="http://schemas.microsoft.com/office/drawing/2014/main" id="{FFEEDE5F-FF85-4B68-9BAD-BB54E14B6D63}"/>
              </a:ext>
            </a:extLst>
          </p:cNvPr>
          <p:cNvPicPr>
            <a:picLocks noChangeAspect="1"/>
          </p:cNvPicPr>
          <p:nvPr/>
        </p:nvPicPr>
        <p:blipFill>
          <a:blip r:embed="rId3"/>
          <a:stretch>
            <a:fillRect/>
          </a:stretch>
        </p:blipFill>
        <p:spPr>
          <a:xfrm>
            <a:off x="7867650" y="323789"/>
            <a:ext cx="1423122" cy="411956"/>
          </a:xfrm>
          <a:prstGeom prst="rect">
            <a:avLst/>
          </a:prstGeom>
        </p:spPr>
      </p:pic>
      <p:sp>
        <p:nvSpPr>
          <p:cNvPr id="26" name="正方形/長方形 25">
            <a:extLst>
              <a:ext uri="{FF2B5EF4-FFF2-40B4-BE49-F238E27FC236}">
                <a16:creationId xmlns:a16="http://schemas.microsoft.com/office/drawing/2014/main" id="{35E258B8-D8DF-4595-992F-40009ED16FAC}"/>
              </a:ext>
            </a:extLst>
          </p:cNvPr>
          <p:cNvSpPr/>
          <p:nvPr/>
        </p:nvSpPr>
        <p:spPr>
          <a:xfrm>
            <a:off x="420757" y="74568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1+#ppt_w/2"/>
                                          </p:val>
                                        </p:tav>
                                        <p:tav tm="100000">
                                          <p:val>
                                            <p:strVal val="#ppt_x"/>
                                          </p:val>
                                        </p:tav>
                                      </p:tavLst>
                                    </p:anim>
                                    <p:anim calcmode="lin" valueType="num">
                                      <p:cBhvr additive="base">
                                        <p:cTn id="8" dur="500" fill="hold"/>
                                        <p:tgtEl>
                                          <p:spTgt spid="7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500" fill="hold"/>
                                        <p:tgtEl>
                                          <p:spTgt spid="86"/>
                                        </p:tgtEl>
                                        <p:attrNameLst>
                                          <p:attrName>ppt_x</p:attrName>
                                        </p:attrNameLst>
                                      </p:cBhvr>
                                      <p:tavLst>
                                        <p:tav tm="0">
                                          <p:val>
                                            <p:strVal val="1+#ppt_w/2"/>
                                          </p:val>
                                        </p:tav>
                                        <p:tav tm="100000">
                                          <p:val>
                                            <p:strVal val="#ppt_x"/>
                                          </p:val>
                                        </p:tav>
                                      </p:tavLst>
                                    </p:anim>
                                    <p:anim calcmode="lin" valueType="num">
                                      <p:cBhvr additive="base">
                                        <p:cTn id="12" dur="500" fill="hold"/>
                                        <p:tgtEl>
                                          <p:spTgt spid="8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 calcmode="lin" valueType="num">
                                      <p:cBhvr additive="base">
                                        <p:cTn id="15" dur="500" fill="hold"/>
                                        <p:tgtEl>
                                          <p:spTgt spid="85"/>
                                        </p:tgtEl>
                                        <p:attrNameLst>
                                          <p:attrName>ppt_x</p:attrName>
                                        </p:attrNameLst>
                                      </p:cBhvr>
                                      <p:tavLst>
                                        <p:tav tm="0">
                                          <p:val>
                                            <p:strVal val="1+#ppt_w/2"/>
                                          </p:val>
                                        </p:tav>
                                        <p:tav tm="100000">
                                          <p:val>
                                            <p:strVal val="#ppt_x"/>
                                          </p:val>
                                        </p:tav>
                                      </p:tavLst>
                                    </p:anim>
                                    <p:anim calcmode="lin" valueType="num">
                                      <p:cBhvr additive="base">
                                        <p:cTn id="16"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5" grpId="0" animBg="1"/>
      <p:bldP spid="8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DED232E2-AD32-44A2-B01E-0728ADAB8764}"/>
              </a:ext>
            </a:extLst>
          </p:cNvPr>
          <p:cNvSpPr txBox="1"/>
          <p:nvPr/>
        </p:nvSpPr>
        <p:spPr>
          <a:xfrm>
            <a:off x="340963" y="2757050"/>
            <a:ext cx="9345478" cy="830997"/>
          </a:xfrm>
          <a:prstGeom prst="rect">
            <a:avLst/>
          </a:prstGeom>
          <a:noFill/>
        </p:spPr>
        <p:txBody>
          <a:bodyPr wrap="square" rtlCol="0">
            <a:spAutoFit/>
          </a:bodyPr>
          <a:lstStyle/>
          <a:p>
            <a:pPr algn="ctr"/>
            <a:r>
              <a:rPr lang="ja-JP" altLang="en-US" sz="4800" dirty="0">
                <a:solidFill>
                  <a:srgbClr val="00B050"/>
                </a:solidFill>
                <a:latin typeface="HG創英角ｺﾞｼｯｸUB" panose="020B0909000000000000" pitchFamily="49" charset="-128"/>
                <a:ea typeface="HG創英角ｺﾞｼｯｸUB" panose="020B0909000000000000" pitchFamily="49" charset="-128"/>
              </a:rPr>
              <a:t>フード連合が取り組んでいる基金</a:t>
            </a:r>
          </a:p>
        </p:txBody>
      </p:sp>
      <p:sp>
        <p:nvSpPr>
          <p:cNvPr id="4" name="スライド番号プレースホルダー 3">
            <a:extLst>
              <a:ext uri="{FF2B5EF4-FFF2-40B4-BE49-F238E27FC236}">
                <a16:creationId xmlns:a16="http://schemas.microsoft.com/office/drawing/2014/main" id="{A0F97FC9-8ED0-4C48-8DD6-B88F5B12E8DE}"/>
              </a:ext>
            </a:extLst>
          </p:cNvPr>
          <p:cNvSpPr>
            <a:spLocks noGrp="1"/>
          </p:cNvSpPr>
          <p:nvPr>
            <p:ph type="sldNum" sz="quarter" idx="12"/>
          </p:nvPr>
        </p:nvSpPr>
        <p:spPr>
          <a:xfrm>
            <a:off x="7677150" y="6369605"/>
            <a:ext cx="2228850" cy="365125"/>
          </a:xfrm>
        </p:spPr>
        <p:txBody>
          <a:bodyPr/>
          <a:lstStyle/>
          <a:p>
            <a:fld id="{404B8C3E-821F-46CE-913E-DC994660BEC0}" type="slidenum">
              <a:rPr kumimoji="1" lang="ja-JP" altLang="en-US" smtClean="0"/>
              <a:t>52</a:t>
            </a:fld>
            <a:endParaRPr kumimoji="1" lang="ja-JP" altLang="en-US"/>
          </a:p>
        </p:txBody>
      </p:sp>
    </p:spTree>
    <p:extLst>
      <p:ext uri="{BB962C8B-B14F-4D97-AF65-F5344CB8AC3E}">
        <p14:creationId xmlns:p14="http://schemas.microsoft.com/office/powerpoint/2010/main" val="11584333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E67564-21F6-4117-B32F-916E08BE233E}"/>
              </a:ext>
            </a:extLst>
          </p:cNvPr>
          <p:cNvPicPr>
            <a:picLocks noChangeAspect="1"/>
          </p:cNvPicPr>
          <p:nvPr/>
        </p:nvPicPr>
        <p:blipFill>
          <a:blip r:embed="rId2"/>
          <a:stretch>
            <a:fillRect/>
          </a:stretch>
        </p:blipFill>
        <p:spPr>
          <a:xfrm>
            <a:off x="7867650" y="323789"/>
            <a:ext cx="1423122" cy="411956"/>
          </a:xfrm>
          <a:prstGeom prst="rect">
            <a:avLst/>
          </a:prstGeom>
        </p:spPr>
      </p:pic>
      <p:sp>
        <p:nvSpPr>
          <p:cNvPr id="7" name="テキスト ボックス 6">
            <a:extLst>
              <a:ext uri="{FF2B5EF4-FFF2-40B4-BE49-F238E27FC236}">
                <a16:creationId xmlns:a16="http://schemas.microsoft.com/office/drawing/2014/main" id="{EEE96058-CC7E-47EF-9FB9-3C532EF7CF9A}"/>
              </a:ext>
            </a:extLst>
          </p:cNvPr>
          <p:cNvSpPr txBox="1"/>
          <p:nvPr/>
        </p:nvSpPr>
        <p:spPr>
          <a:xfrm>
            <a:off x="615228" y="275054"/>
            <a:ext cx="5199881" cy="461665"/>
          </a:xfrm>
          <a:prstGeom prst="rect">
            <a:avLst/>
          </a:prstGeom>
          <a:noFill/>
        </p:spPr>
        <p:txBody>
          <a:bodyPr wrap="square" rtlCol="0">
            <a:spAutoFit/>
          </a:bodyPr>
          <a:lstStyle/>
          <a:p>
            <a:r>
              <a:rPr lang="ja-JP" altLang="en-US" sz="2400" dirty="0">
                <a:solidFill>
                  <a:srgbClr val="00B050"/>
                </a:solidFill>
                <a:latin typeface="HG創英角ｺﾞｼｯｸUB" panose="020B0909000000000000" pitchFamily="49" charset="-128"/>
                <a:ea typeface="HG創英角ｺﾞｼｯｸUB" panose="020B0909000000000000" pitchFamily="49" charset="-128"/>
              </a:rPr>
              <a:t>フード連合が取り組んでいる基金</a:t>
            </a:r>
          </a:p>
        </p:txBody>
      </p:sp>
      <p:sp>
        <p:nvSpPr>
          <p:cNvPr id="6" name="正方形/長方形 5">
            <a:extLst>
              <a:ext uri="{FF2B5EF4-FFF2-40B4-BE49-F238E27FC236}">
                <a16:creationId xmlns:a16="http://schemas.microsoft.com/office/drawing/2014/main" id="{7E3DFCBA-DDC9-43C0-84BE-6C62BD59A27F}"/>
              </a:ext>
            </a:extLst>
          </p:cNvPr>
          <p:cNvSpPr/>
          <p:nvPr/>
        </p:nvSpPr>
        <p:spPr>
          <a:xfrm>
            <a:off x="420757" y="74568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10" name="字幕 9">
            <a:extLst>
              <a:ext uri="{FF2B5EF4-FFF2-40B4-BE49-F238E27FC236}">
                <a16:creationId xmlns:a16="http://schemas.microsoft.com/office/drawing/2014/main" id="{05505E42-DF89-4C7B-ADF4-426128287E77}"/>
              </a:ext>
            </a:extLst>
          </p:cNvPr>
          <p:cNvSpPr>
            <a:spLocks noGrp="1"/>
          </p:cNvSpPr>
          <p:nvPr>
            <p:ph type="subTitle" idx="1"/>
          </p:nvPr>
        </p:nvSpPr>
        <p:spPr>
          <a:xfrm>
            <a:off x="517648" y="2258269"/>
            <a:ext cx="9065173" cy="1931483"/>
          </a:xfrm>
        </p:spPr>
        <p:txBody>
          <a:bodyPr>
            <a:noAutofit/>
          </a:bodyPr>
          <a:lstStyle/>
          <a:p>
            <a:pPr algn="l"/>
            <a:r>
              <a:rPr lang="ja-JP" altLang="en-US"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自然災害によって日常生活に支障をきたすこととなった組合員に対して、できる限り迅速に生活資金（見舞金）を支給するため、併せて連合と連携して取り組む緊急カンパへの要請に応えていくため、「フード連合　自然災害被災者への助け合い基金（略称：フード連合　助け合い基金）」を設立しました。</a:t>
            </a:r>
            <a:endParaRPr lang="en-US" altLang="ja-JP"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endParaRPr lang="ja-JP" altLang="en-US"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00537E36-507E-41B5-A393-6983666D4594}"/>
              </a:ext>
            </a:extLst>
          </p:cNvPr>
          <p:cNvSpPr>
            <a:spLocks noGrp="1"/>
          </p:cNvSpPr>
          <p:nvPr>
            <p:ph type="sldNum" sz="quarter" idx="12"/>
          </p:nvPr>
        </p:nvSpPr>
        <p:spPr/>
        <p:txBody>
          <a:bodyPr/>
          <a:lstStyle/>
          <a:p>
            <a:fld id="{404B8C3E-821F-46CE-913E-DC994660BEC0}" type="slidenum">
              <a:rPr kumimoji="1" lang="ja-JP" altLang="en-US" smtClean="0"/>
              <a:t>53</a:t>
            </a:fld>
            <a:endParaRPr kumimoji="1" lang="ja-JP" altLang="en-US"/>
          </a:p>
        </p:txBody>
      </p:sp>
      <p:sp>
        <p:nvSpPr>
          <p:cNvPr id="9" name="タイトル 1">
            <a:extLst>
              <a:ext uri="{FF2B5EF4-FFF2-40B4-BE49-F238E27FC236}">
                <a16:creationId xmlns:a16="http://schemas.microsoft.com/office/drawing/2014/main" id="{E13BD497-FC86-4938-B7E4-9425B77993B0}"/>
              </a:ext>
            </a:extLst>
          </p:cNvPr>
          <p:cNvSpPr txBox="1">
            <a:spLocks/>
          </p:cNvSpPr>
          <p:nvPr/>
        </p:nvSpPr>
        <p:spPr>
          <a:xfrm>
            <a:off x="420756" y="1017564"/>
            <a:ext cx="9065173" cy="122968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HGPｺﾞｼｯｸE" panose="020B0900000000000000" pitchFamily="50" charset="-128"/>
                <a:ea typeface="HGPｺﾞｼｯｸE" panose="020B0900000000000000" pitchFamily="50" charset="-128"/>
              </a:rPr>
              <a:t>フード連合　自然災害被災者への助け合い基金　　（フード連合助け合い基金）　</a:t>
            </a:r>
            <a:endParaRPr lang="en-US" altLang="ja-JP" sz="3200" dirty="0">
              <a:latin typeface="HGPｺﾞｼｯｸE" panose="020B0900000000000000" pitchFamily="50" charset="-128"/>
              <a:ea typeface="HGPｺﾞｼｯｸE" panose="020B0900000000000000" pitchFamily="50" charset="-128"/>
            </a:endParaRPr>
          </a:p>
        </p:txBody>
      </p:sp>
      <p:sp>
        <p:nvSpPr>
          <p:cNvPr id="8" name="正方形/長方形 7">
            <a:extLst>
              <a:ext uri="{FF2B5EF4-FFF2-40B4-BE49-F238E27FC236}">
                <a16:creationId xmlns:a16="http://schemas.microsoft.com/office/drawing/2014/main" id="{DC39ECB2-2614-45C3-96A4-D4150C755D74}"/>
              </a:ext>
            </a:extLst>
          </p:cNvPr>
          <p:cNvSpPr/>
          <p:nvPr/>
        </p:nvSpPr>
        <p:spPr>
          <a:xfrm>
            <a:off x="517648" y="4108505"/>
            <a:ext cx="9260331" cy="1754326"/>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基金の積み立てについては、一定の原資を確保していますが、加盟組合からのカンパ金による積み立てを主としますので、加盟組合皆さんのご協力をお願い致します。また、見舞金につきましては、これまでの限定した自然災害に特化したものとしませんので、自然災害により被災された組合員の方はご相談下さい。</a:t>
            </a:r>
            <a:endPar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53818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E67564-21F6-4117-B32F-916E08BE233E}"/>
              </a:ext>
            </a:extLst>
          </p:cNvPr>
          <p:cNvPicPr>
            <a:picLocks noChangeAspect="1"/>
          </p:cNvPicPr>
          <p:nvPr/>
        </p:nvPicPr>
        <p:blipFill>
          <a:blip r:embed="rId2"/>
          <a:stretch>
            <a:fillRect/>
          </a:stretch>
        </p:blipFill>
        <p:spPr>
          <a:xfrm>
            <a:off x="7867650" y="323789"/>
            <a:ext cx="1423122" cy="411956"/>
          </a:xfrm>
          <a:prstGeom prst="rect">
            <a:avLst/>
          </a:prstGeom>
        </p:spPr>
      </p:pic>
      <p:sp>
        <p:nvSpPr>
          <p:cNvPr id="7" name="テキスト ボックス 6">
            <a:extLst>
              <a:ext uri="{FF2B5EF4-FFF2-40B4-BE49-F238E27FC236}">
                <a16:creationId xmlns:a16="http://schemas.microsoft.com/office/drawing/2014/main" id="{EEE96058-CC7E-47EF-9FB9-3C532EF7CF9A}"/>
              </a:ext>
            </a:extLst>
          </p:cNvPr>
          <p:cNvSpPr txBox="1"/>
          <p:nvPr/>
        </p:nvSpPr>
        <p:spPr>
          <a:xfrm>
            <a:off x="615228" y="275054"/>
            <a:ext cx="5199881" cy="461665"/>
          </a:xfrm>
          <a:prstGeom prst="rect">
            <a:avLst/>
          </a:prstGeom>
          <a:noFill/>
        </p:spPr>
        <p:txBody>
          <a:bodyPr wrap="square" rtlCol="0">
            <a:spAutoFit/>
          </a:bodyPr>
          <a:lstStyle/>
          <a:p>
            <a:r>
              <a:rPr lang="ja-JP" altLang="en-US" sz="2400" dirty="0">
                <a:solidFill>
                  <a:srgbClr val="00B050"/>
                </a:solidFill>
                <a:latin typeface="HG創英角ｺﾞｼｯｸUB" panose="020B0909000000000000" pitchFamily="49" charset="-128"/>
                <a:ea typeface="HG創英角ｺﾞｼｯｸUB" panose="020B0909000000000000" pitchFamily="49" charset="-128"/>
              </a:rPr>
              <a:t>フード連合が取り組んでいる基金</a:t>
            </a:r>
          </a:p>
        </p:txBody>
      </p:sp>
      <p:sp>
        <p:nvSpPr>
          <p:cNvPr id="6" name="正方形/長方形 5">
            <a:extLst>
              <a:ext uri="{FF2B5EF4-FFF2-40B4-BE49-F238E27FC236}">
                <a16:creationId xmlns:a16="http://schemas.microsoft.com/office/drawing/2014/main" id="{7E3DFCBA-DDC9-43C0-84BE-6C62BD59A27F}"/>
              </a:ext>
            </a:extLst>
          </p:cNvPr>
          <p:cNvSpPr/>
          <p:nvPr/>
        </p:nvSpPr>
        <p:spPr>
          <a:xfrm>
            <a:off x="420757" y="74568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10" name="字幕 9">
            <a:extLst>
              <a:ext uri="{FF2B5EF4-FFF2-40B4-BE49-F238E27FC236}">
                <a16:creationId xmlns:a16="http://schemas.microsoft.com/office/drawing/2014/main" id="{05505E42-DF89-4C7B-ADF4-426128287E77}"/>
              </a:ext>
            </a:extLst>
          </p:cNvPr>
          <p:cNvSpPr>
            <a:spLocks noGrp="1"/>
          </p:cNvSpPr>
          <p:nvPr>
            <p:ph type="subTitle" idx="1"/>
          </p:nvPr>
        </p:nvSpPr>
        <p:spPr>
          <a:xfrm>
            <a:off x="511190" y="1834086"/>
            <a:ext cx="9065173" cy="1011955"/>
          </a:xfrm>
        </p:spPr>
        <p:txBody>
          <a:bodyPr>
            <a:noAutofit/>
          </a:bodyPr>
          <a:lstStyle/>
          <a:p>
            <a:pPr algn="l"/>
            <a:r>
              <a:rPr lang="ja-JP" altLang="en-US"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それぞれの組合活動での会議・イベント等、あらゆる行事を活用した取り組みを積極的に行っていただき、基金に対するカンパ活動へのご協力をお願い致します。</a:t>
            </a:r>
          </a:p>
          <a:p>
            <a:pPr algn="l"/>
            <a:endParaRPr lang="ja-JP" altLang="en-US"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00537E36-507E-41B5-A393-6983666D4594}"/>
              </a:ext>
            </a:extLst>
          </p:cNvPr>
          <p:cNvSpPr>
            <a:spLocks noGrp="1"/>
          </p:cNvSpPr>
          <p:nvPr>
            <p:ph type="sldNum" sz="quarter" idx="12"/>
          </p:nvPr>
        </p:nvSpPr>
        <p:spPr/>
        <p:txBody>
          <a:bodyPr/>
          <a:lstStyle/>
          <a:p>
            <a:fld id="{404B8C3E-821F-46CE-913E-DC994660BEC0}" type="slidenum">
              <a:rPr kumimoji="1" lang="ja-JP" altLang="en-US" smtClean="0"/>
              <a:t>54</a:t>
            </a:fld>
            <a:endParaRPr kumimoji="1" lang="ja-JP" altLang="en-US"/>
          </a:p>
        </p:txBody>
      </p:sp>
      <p:sp>
        <p:nvSpPr>
          <p:cNvPr id="9" name="タイトル 1">
            <a:extLst>
              <a:ext uri="{FF2B5EF4-FFF2-40B4-BE49-F238E27FC236}">
                <a16:creationId xmlns:a16="http://schemas.microsoft.com/office/drawing/2014/main" id="{E13BD497-FC86-4938-B7E4-9425B77993B0}"/>
              </a:ext>
            </a:extLst>
          </p:cNvPr>
          <p:cNvSpPr txBox="1">
            <a:spLocks/>
          </p:cNvSpPr>
          <p:nvPr/>
        </p:nvSpPr>
        <p:spPr>
          <a:xfrm>
            <a:off x="420756" y="1086902"/>
            <a:ext cx="4532244" cy="74718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HGPｺﾞｼｯｸE" panose="020B0900000000000000" pitchFamily="50" charset="-128"/>
                <a:ea typeface="HGPｺﾞｼｯｸE" panose="020B0900000000000000" pitchFamily="50" charset="-128"/>
              </a:rPr>
              <a:t>カンパ金の募集について</a:t>
            </a:r>
            <a:endParaRPr lang="en-US" altLang="ja-JP" sz="3200" dirty="0">
              <a:latin typeface="HGPｺﾞｼｯｸE" panose="020B0900000000000000" pitchFamily="50" charset="-128"/>
              <a:ea typeface="HGPｺﾞｼｯｸE" panose="020B0900000000000000" pitchFamily="50" charset="-128"/>
            </a:endParaRPr>
          </a:p>
        </p:txBody>
      </p:sp>
      <p:sp>
        <p:nvSpPr>
          <p:cNvPr id="8" name="正方形/長方形 7">
            <a:extLst>
              <a:ext uri="{FF2B5EF4-FFF2-40B4-BE49-F238E27FC236}">
                <a16:creationId xmlns:a16="http://schemas.microsoft.com/office/drawing/2014/main" id="{DC39ECB2-2614-45C3-96A4-D4150C755D74}"/>
              </a:ext>
            </a:extLst>
          </p:cNvPr>
          <p:cNvSpPr/>
          <p:nvPr/>
        </p:nvSpPr>
        <p:spPr>
          <a:xfrm>
            <a:off x="511190" y="2846041"/>
            <a:ext cx="9065173" cy="1550168"/>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カンパ金につきましては年間を通して受付を行っていますので、集まりましたらフード連合までお振込みください。</a:t>
            </a:r>
            <a:endParaRPr kumimoji="1" lang="en-US"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お振込先はフード連合ホームページ、又はフード連合本部までお問い合わせください。</a:t>
            </a:r>
          </a:p>
        </p:txBody>
      </p:sp>
      <p:sp>
        <p:nvSpPr>
          <p:cNvPr id="11" name="正方形/長方形 10">
            <a:extLst>
              <a:ext uri="{FF2B5EF4-FFF2-40B4-BE49-F238E27FC236}">
                <a16:creationId xmlns:a16="http://schemas.microsoft.com/office/drawing/2014/main" id="{62056B0F-8E8F-41D6-9D5C-53083CC3826A}"/>
              </a:ext>
            </a:extLst>
          </p:cNvPr>
          <p:cNvSpPr/>
          <p:nvPr/>
        </p:nvSpPr>
        <p:spPr>
          <a:xfrm>
            <a:off x="1047427" y="5236936"/>
            <a:ext cx="7811146" cy="1346010"/>
          </a:xfrm>
          <a:prstGeom prst="rect">
            <a:avLst/>
          </a:prstGeom>
          <a:ln>
            <a:solidFill>
              <a:schemeClr val="tx1"/>
            </a:solidFill>
          </a:ln>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振込口座：中央労働金庫　田町支店　普通預金　０２２７６４３</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ニホンシヨクヒンカンレンサンギヨウロウドウクミアイソウレンゴウカイ　タスケアイキキン　カイチヨウ　イトウトシユキ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日本食品関連産業労働組合総連合会　助合基金　　会長　 伊藤敏行</a:t>
            </a:r>
          </a:p>
        </p:txBody>
      </p:sp>
      <p:sp>
        <p:nvSpPr>
          <p:cNvPr id="12" name="正方形/長方形 11">
            <a:extLst>
              <a:ext uri="{FF2B5EF4-FFF2-40B4-BE49-F238E27FC236}">
                <a16:creationId xmlns:a16="http://schemas.microsoft.com/office/drawing/2014/main" id="{4113A27B-89BE-4058-AD83-D34F65729077}"/>
              </a:ext>
            </a:extLst>
          </p:cNvPr>
          <p:cNvSpPr/>
          <p:nvPr/>
        </p:nvSpPr>
        <p:spPr>
          <a:xfrm>
            <a:off x="1454640" y="4396209"/>
            <a:ext cx="6983804" cy="738664"/>
          </a:xfrm>
          <a:prstGeom prst="rect">
            <a:avLst/>
          </a:prstGeom>
        </p:spPr>
        <p:txBody>
          <a:bodyPr wrap="square">
            <a:spAutoFit/>
          </a:bodyPr>
          <a:lstStyle/>
          <a:p>
            <a:pPr algn="ctr">
              <a:tabLst>
                <a:tab pos="1170305" algn="l"/>
              </a:tabLst>
            </a:pPr>
            <a:r>
              <a:rPr kumimoji="1" lang="ja-JP" altLang="en-US" sz="2400" b="1"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1800" b="1" kern="100" dirty="0">
                <a:effectLst/>
                <a:latin typeface="Century" panose="02040604050505020304" pitchFamily="18" charset="0"/>
                <a:ea typeface="ＭＳ 明朝" panose="02020609040205080304" pitchFamily="17" charset="-128"/>
                <a:cs typeface="Arial" panose="020B0604020202020204" pitchFamily="34" charset="0"/>
              </a:rPr>
              <a:t>総務局　（源）</a:t>
            </a:r>
            <a:r>
              <a:rPr lang="ja-JP" altLang="en-US" sz="1800" b="1" kern="100" dirty="0">
                <a:effectLst/>
                <a:latin typeface="Century" panose="02040604050505020304" pitchFamily="18" charset="0"/>
                <a:ea typeface="ＭＳ 明朝" panose="02020609040205080304" pitchFamily="17" charset="-128"/>
                <a:cs typeface="Arial" panose="020B0604020202020204" pitchFamily="34" charset="0"/>
              </a:rPr>
              <a:t>　　　</a:t>
            </a:r>
            <a:r>
              <a:rPr lang="ja-JP" altLang="ja-JP" sz="1800" b="1" kern="100" dirty="0">
                <a:effectLst/>
                <a:latin typeface="Century" panose="02040604050505020304" pitchFamily="18" charset="0"/>
                <a:ea typeface="ＭＳ 明朝" panose="02020609040205080304" pitchFamily="17" charset="-128"/>
                <a:cs typeface="Arial" panose="020B0604020202020204" pitchFamily="34" charset="0"/>
              </a:rPr>
              <a:t>ＴＥＬ　０３－６４３５－２８８６</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tabLst>
                <a:tab pos="1170305" algn="l"/>
              </a:tabLst>
            </a:pPr>
            <a:r>
              <a:rPr lang="ja-JP" altLang="en-US" sz="1800" b="1" kern="100" dirty="0">
                <a:effectLst/>
                <a:latin typeface="Century" panose="02040604050505020304" pitchFamily="18" charset="0"/>
                <a:ea typeface="ＭＳ 明朝" panose="02020609040205080304" pitchFamily="17" charset="-128"/>
                <a:cs typeface="Arial" panose="020B0604020202020204" pitchFamily="34" charset="0"/>
              </a:rPr>
              <a:t>　　　　　　　　　　　</a:t>
            </a:r>
            <a:r>
              <a:rPr lang="ja-JP" altLang="ja-JP" sz="1800" b="1" kern="100" dirty="0">
                <a:effectLst/>
                <a:latin typeface="Century" panose="02040604050505020304" pitchFamily="18" charset="0"/>
                <a:ea typeface="ＭＳ 明朝" panose="02020609040205080304" pitchFamily="17" charset="-128"/>
                <a:cs typeface="Arial" panose="020B0604020202020204" pitchFamily="34" charset="0"/>
              </a:rPr>
              <a:t>ＦＡＸ　０３－６４３５－２８８８</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8783173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E67564-21F6-4117-B32F-916E08BE233E}"/>
              </a:ext>
            </a:extLst>
          </p:cNvPr>
          <p:cNvPicPr>
            <a:picLocks noChangeAspect="1"/>
          </p:cNvPicPr>
          <p:nvPr/>
        </p:nvPicPr>
        <p:blipFill>
          <a:blip r:embed="rId2"/>
          <a:stretch>
            <a:fillRect/>
          </a:stretch>
        </p:blipFill>
        <p:spPr>
          <a:xfrm>
            <a:off x="7867650" y="323789"/>
            <a:ext cx="1423122" cy="411956"/>
          </a:xfrm>
          <a:prstGeom prst="rect">
            <a:avLst/>
          </a:prstGeom>
        </p:spPr>
      </p:pic>
      <p:sp>
        <p:nvSpPr>
          <p:cNvPr id="7" name="テキスト ボックス 6">
            <a:extLst>
              <a:ext uri="{FF2B5EF4-FFF2-40B4-BE49-F238E27FC236}">
                <a16:creationId xmlns:a16="http://schemas.microsoft.com/office/drawing/2014/main" id="{EEE96058-CC7E-47EF-9FB9-3C532EF7CF9A}"/>
              </a:ext>
            </a:extLst>
          </p:cNvPr>
          <p:cNvSpPr txBox="1"/>
          <p:nvPr/>
        </p:nvSpPr>
        <p:spPr>
          <a:xfrm>
            <a:off x="615228" y="275054"/>
            <a:ext cx="5199881" cy="461665"/>
          </a:xfrm>
          <a:prstGeom prst="rect">
            <a:avLst/>
          </a:prstGeom>
          <a:noFill/>
        </p:spPr>
        <p:txBody>
          <a:bodyPr wrap="square" rtlCol="0">
            <a:spAutoFit/>
          </a:bodyPr>
          <a:lstStyle/>
          <a:p>
            <a:r>
              <a:rPr lang="ja-JP" altLang="en-US" sz="2400" dirty="0">
                <a:solidFill>
                  <a:srgbClr val="00B050"/>
                </a:solidFill>
                <a:latin typeface="HG創英角ｺﾞｼｯｸUB" panose="020B0909000000000000" pitchFamily="49" charset="-128"/>
                <a:ea typeface="HG創英角ｺﾞｼｯｸUB" panose="020B0909000000000000" pitchFamily="49" charset="-128"/>
              </a:rPr>
              <a:t>フード連合が取り組んでいる基金</a:t>
            </a:r>
          </a:p>
        </p:txBody>
      </p:sp>
      <p:sp>
        <p:nvSpPr>
          <p:cNvPr id="6" name="正方形/長方形 5">
            <a:extLst>
              <a:ext uri="{FF2B5EF4-FFF2-40B4-BE49-F238E27FC236}">
                <a16:creationId xmlns:a16="http://schemas.microsoft.com/office/drawing/2014/main" id="{7E3DFCBA-DDC9-43C0-84BE-6C62BD59A27F}"/>
              </a:ext>
            </a:extLst>
          </p:cNvPr>
          <p:cNvSpPr/>
          <p:nvPr/>
        </p:nvSpPr>
        <p:spPr>
          <a:xfrm>
            <a:off x="420757" y="74568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10" name="字幕 9">
            <a:extLst>
              <a:ext uri="{FF2B5EF4-FFF2-40B4-BE49-F238E27FC236}">
                <a16:creationId xmlns:a16="http://schemas.microsoft.com/office/drawing/2014/main" id="{05505E42-DF89-4C7B-ADF4-426128287E77}"/>
              </a:ext>
            </a:extLst>
          </p:cNvPr>
          <p:cNvSpPr>
            <a:spLocks noGrp="1"/>
          </p:cNvSpPr>
          <p:nvPr>
            <p:ph type="subTitle" idx="1"/>
          </p:nvPr>
        </p:nvSpPr>
        <p:spPr>
          <a:xfrm>
            <a:off x="759416" y="1953271"/>
            <a:ext cx="4010818" cy="4580940"/>
          </a:xfrm>
        </p:spPr>
        <p:txBody>
          <a:bodyPr>
            <a:noAutofit/>
          </a:bodyPr>
          <a:lstStyle/>
          <a:p>
            <a:pPr algn="l"/>
            <a:r>
              <a:rPr lang="ja-JP" altLang="en-US"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加盟組合におかれまして、自然災害により被災された組合員が発生したときには見舞金申請をお願い致します。詳しくはホームページ又は、フード連合本部までお問い合わせ下さい。</a:t>
            </a:r>
            <a:endParaRPr lang="ja-JP" altLang="en-US"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00537E36-507E-41B5-A393-6983666D4594}"/>
              </a:ext>
            </a:extLst>
          </p:cNvPr>
          <p:cNvSpPr>
            <a:spLocks noGrp="1"/>
          </p:cNvSpPr>
          <p:nvPr>
            <p:ph type="sldNum" sz="quarter" idx="12"/>
          </p:nvPr>
        </p:nvSpPr>
        <p:spPr/>
        <p:txBody>
          <a:bodyPr/>
          <a:lstStyle/>
          <a:p>
            <a:fld id="{404B8C3E-821F-46CE-913E-DC994660BEC0}" type="slidenum">
              <a:rPr kumimoji="1" lang="ja-JP" altLang="en-US" smtClean="0"/>
              <a:t>55</a:t>
            </a:fld>
            <a:endParaRPr kumimoji="1" lang="ja-JP" altLang="en-US"/>
          </a:p>
        </p:txBody>
      </p:sp>
      <p:sp>
        <p:nvSpPr>
          <p:cNvPr id="9" name="タイトル 1">
            <a:extLst>
              <a:ext uri="{FF2B5EF4-FFF2-40B4-BE49-F238E27FC236}">
                <a16:creationId xmlns:a16="http://schemas.microsoft.com/office/drawing/2014/main" id="{E13BD497-FC86-4938-B7E4-9425B77993B0}"/>
              </a:ext>
            </a:extLst>
          </p:cNvPr>
          <p:cNvSpPr txBox="1">
            <a:spLocks/>
          </p:cNvSpPr>
          <p:nvPr/>
        </p:nvSpPr>
        <p:spPr>
          <a:xfrm>
            <a:off x="420755" y="1178469"/>
            <a:ext cx="4532244" cy="74718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HGPｺﾞｼｯｸE" panose="020B0900000000000000" pitchFamily="50" charset="-128"/>
                <a:ea typeface="HGPｺﾞｼｯｸE" panose="020B0900000000000000" pitchFamily="50" charset="-128"/>
              </a:rPr>
              <a:t>見舞金申請について</a:t>
            </a:r>
            <a:endParaRPr lang="en-US" altLang="ja-JP" sz="3200" dirty="0">
              <a:latin typeface="HGPｺﾞｼｯｸE" panose="020B0900000000000000" pitchFamily="50" charset="-128"/>
              <a:ea typeface="HGPｺﾞｼｯｸE" panose="020B0900000000000000" pitchFamily="50" charset="-128"/>
            </a:endParaRPr>
          </a:p>
        </p:txBody>
      </p:sp>
      <p:pic>
        <p:nvPicPr>
          <p:cNvPr id="12" name="図 11">
            <a:extLst>
              <a:ext uri="{FF2B5EF4-FFF2-40B4-BE49-F238E27FC236}">
                <a16:creationId xmlns:a16="http://schemas.microsoft.com/office/drawing/2014/main" id="{BDB36E1B-7F43-435D-902C-7BA06F7AE620}"/>
              </a:ext>
            </a:extLst>
          </p:cNvPr>
          <p:cNvPicPr>
            <a:picLocks noChangeAspect="1"/>
          </p:cNvPicPr>
          <p:nvPr/>
        </p:nvPicPr>
        <p:blipFill rotWithShape="1">
          <a:blip r:embed="rId3"/>
          <a:srcRect l="42276" t="13477" r="28391" b="11915"/>
          <a:stretch/>
        </p:blipFill>
        <p:spPr>
          <a:xfrm>
            <a:off x="5135767" y="953518"/>
            <a:ext cx="3936570" cy="5629428"/>
          </a:xfrm>
          <a:prstGeom prst="rect">
            <a:avLst/>
          </a:prstGeom>
        </p:spPr>
      </p:pic>
    </p:spTree>
    <p:extLst>
      <p:ext uri="{BB962C8B-B14F-4D97-AF65-F5344CB8AC3E}">
        <p14:creationId xmlns:p14="http://schemas.microsoft.com/office/powerpoint/2010/main" val="29347666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E67564-21F6-4117-B32F-916E08BE233E}"/>
              </a:ext>
            </a:extLst>
          </p:cNvPr>
          <p:cNvPicPr>
            <a:picLocks noChangeAspect="1"/>
          </p:cNvPicPr>
          <p:nvPr/>
        </p:nvPicPr>
        <p:blipFill>
          <a:blip r:embed="rId2"/>
          <a:stretch>
            <a:fillRect/>
          </a:stretch>
        </p:blipFill>
        <p:spPr>
          <a:xfrm>
            <a:off x="7867650" y="323789"/>
            <a:ext cx="1423122" cy="411956"/>
          </a:xfrm>
          <a:prstGeom prst="rect">
            <a:avLst/>
          </a:prstGeom>
        </p:spPr>
      </p:pic>
      <p:sp>
        <p:nvSpPr>
          <p:cNvPr id="7" name="テキスト ボックス 6">
            <a:extLst>
              <a:ext uri="{FF2B5EF4-FFF2-40B4-BE49-F238E27FC236}">
                <a16:creationId xmlns:a16="http://schemas.microsoft.com/office/drawing/2014/main" id="{EEE96058-CC7E-47EF-9FB9-3C532EF7CF9A}"/>
              </a:ext>
            </a:extLst>
          </p:cNvPr>
          <p:cNvSpPr txBox="1"/>
          <p:nvPr/>
        </p:nvSpPr>
        <p:spPr>
          <a:xfrm>
            <a:off x="615228" y="275054"/>
            <a:ext cx="5199881" cy="461665"/>
          </a:xfrm>
          <a:prstGeom prst="rect">
            <a:avLst/>
          </a:prstGeom>
          <a:noFill/>
        </p:spPr>
        <p:txBody>
          <a:bodyPr wrap="square" rtlCol="0">
            <a:spAutoFit/>
          </a:bodyPr>
          <a:lstStyle/>
          <a:p>
            <a:r>
              <a:rPr lang="ja-JP" altLang="en-US" sz="2400" dirty="0">
                <a:solidFill>
                  <a:srgbClr val="00B050"/>
                </a:solidFill>
                <a:latin typeface="HG創英角ｺﾞｼｯｸUB" panose="020B0909000000000000" pitchFamily="49" charset="-128"/>
                <a:ea typeface="HG創英角ｺﾞｼｯｸUB" panose="020B0909000000000000" pitchFamily="49" charset="-128"/>
              </a:rPr>
              <a:t>フード連合が取り組んでいる基金</a:t>
            </a:r>
          </a:p>
        </p:txBody>
      </p:sp>
      <p:sp>
        <p:nvSpPr>
          <p:cNvPr id="6" name="正方形/長方形 5">
            <a:extLst>
              <a:ext uri="{FF2B5EF4-FFF2-40B4-BE49-F238E27FC236}">
                <a16:creationId xmlns:a16="http://schemas.microsoft.com/office/drawing/2014/main" id="{7E3DFCBA-DDC9-43C0-84BE-6C62BD59A27F}"/>
              </a:ext>
            </a:extLst>
          </p:cNvPr>
          <p:cNvSpPr/>
          <p:nvPr/>
        </p:nvSpPr>
        <p:spPr>
          <a:xfrm>
            <a:off x="420757" y="74568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3" name="スライド番号プレースホルダー 2">
            <a:extLst>
              <a:ext uri="{FF2B5EF4-FFF2-40B4-BE49-F238E27FC236}">
                <a16:creationId xmlns:a16="http://schemas.microsoft.com/office/drawing/2014/main" id="{00537E36-507E-41B5-A393-6983666D4594}"/>
              </a:ext>
            </a:extLst>
          </p:cNvPr>
          <p:cNvSpPr>
            <a:spLocks noGrp="1"/>
          </p:cNvSpPr>
          <p:nvPr>
            <p:ph type="sldNum" sz="quarter" idx="12"/>
          </p:nvPr>
        </p:nvSpPr>
        <p:spPr/>
        <p:txBody>
          <a:bodyPr/>
          <a:lstStyle/>
          <a:p>
            <a:fld id="{404B8C3E-821F-46CE-913E-DC994660BEC0}" type="slidenum">
              <a:rPr kumimoji="1" lang="ja-JP" altLang="en-US" smtClean="0"/>
              <a:t>56</a:t>
            </a:fld>
            <a:endParaRPr kumimoji="1" lang="ja-JP" altLang="en-US"/>
          </a:p>
        </p:txBody>
      </p:sp>
      <p:sp>
        <p:nvSpPr>
          <p:cNvPr id="9" name="タイトル 1">
            <a:extLst>
              <a:ext uri="{FF2B5EF4-FFF2-40B4-BE49-F238E27FC236}">
                <a16:creationId xmlns:a16="http://schemas.microsoft.com/office/drawing/2014/main" id="{E13BD497-FC86-4938-B7E4-9425B77993B0}"/>
              </a:ext>
            </a:extLst>
          </p:cNvPr>
          <p:cNvSpPr txBox="1">
            <a:spLocks/>
          </p:cNvSpPr>
          <p:nvPr/>
        </p:nvSpPr>
        <p:spPr>
          <a:xfrm>
            <a:off x="420756" y="1158486"/>
            <a:ext cx="4532244" cy="74718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HGPｺﾞｼｯｸE" panose="020B0900000000000000" pitchFamily="50" charset="-128"/>
                <a:ea typeface="HGPｺﾞｼｯｸE" panose="020B0900000000000000" pitchFamily="50" charset="-128"/>
              </a:rPr>
              <a:t>見舞金申請について</a:t>
            </a:r>
            <a:endParaRPr lang="en-US" altLang="ja-JP" sz="3200" dirty="0">
              <a:latin typeface="HGPｺﾞｼｯｸE" panose="020B0900000000000000" pitchFamily="50" charset="-128"/>
              <a:ea typeface="HGPｺﾞｼｯｸE" panose="020B0900000000000000" pitchFamily="50" charset="-128"/>
            </a:endParaRPr>
          </a:p>
        </p:txBody>
      </p:sp>
      <p:sp>
        <p:nvSpPr>
          <p:cNvPr id="8" name="正方形/長方形 7">
            <a:extLst>
              <a:ext uri="{FF2B5EF4-FFF2-40B4-BE49-F238E27FC236}">
                <a16:creationId xmlns:a16="http://schemas.microsoft.com/office/drawing/2014/main" id="{DC39ECB2-2614-45C3-96A4-D4150C755D74}"/>
              </a:ext>
            </a:extLst>
          </p:cNvPr>
          <p:cNvSpPr/>
          <p:nvPr/>
        </p:nvSpPr>
        <p:spPr>
          <a:xfrm>
            <a:off x="322835" y="1905670"/>
            <a:ext cx="4900094" cy="367280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（１）被災の考え方について</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組合員が自然災害等により被災した場合に、支給を受けることができるものとします。</a:t>
            </a:r>
            <a:endParaRPr kumimoji="1" lang="en-US"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1"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en-US"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自然災害等とは、人的要因を除く、自然現象による災害とし、加盟組合からの見舞金申請についてはフード連合本部が支給を決定（三役会で判定し、中央執行委員会で追認）します。</a:t>
            </a:r>
          </a:p>
        </p:txBody>
      </p:sp>
      <p:pic>
        <p:nvPicPr>
          <p:cNvPr id="11" name="図 10">
            <a:extLst>
              <a:ext uri="{FF2B5EF4-FFF2-40B4-BE49-F238E27FC236}">
                <a16:creationId xmlns:a16="http://schemas.microsoft.com/office/drawing/2014/main" id="{8D1756CB-4122-4FD4-AA22-FB68CFF3313B}"/>
              </a:ext>
            </a:extLst>
          </p:cNvPr>
          <p:cNvPicPr>
            <a:picLocks noChangeAspect="1"/>
          </p:cNvPicPr>
          <p:nvPr/>
        </p:nvPicPr>
        <p:blipFill rotWithShape="1">
          <a:blip r:embed="rId3"/>
          <a:srcRect l="41929" t="14311" r="28032" b="11667"/>
          <a:stretch/>
        </p:blipFill>
        <p:spPr>
          <a:xfrm>
            <a:off x="5340739" y="1116130"/>
            <a:ext cx="4144505" cy="5741870"/>
          </a:xfrm>
          <a:prstGeom prst="rect">
            <a:avLst/>
          </a:prstGeom>
        </p:spPr>
      </p:pic>
    </p:spTree>
    <p:extLst>
      <p:ext uri="{BB962C8B-B14F-4D97-AF65-F5344CB8AC3E}">
        <p14:creationId xmlns:p14="http://schemas.microsoft.com/office/powerpoint/2010/main" val="2985502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E67564-21F6-4117-B32F-916E08BE233E}"/>
              </a:ext>
            </a:extLst>
          </p:cNvPr>
          <p:cNvPicPr>
            <a:picLocks noChangeAspect="1"/>
          </p:cNvPicPr>
          <p:nvPr/>
        </p:nvPicPr>
        <p:blipFill>
          <a:blip r:embed="rId2"/>
          <a:stretch>
            <a:fillRect/>
          </a:stretch>
        </p:blipFill>
        <p:spPr>
          <a:xfrm>
            <a:off x="7867650" y="323789"/>
            <a:ext cx="1423122" cy="411956"/>
          </a:xfrm>
          <a:prstGeom prst="rect">
            <a:avLst/>
          </a:prstGeom>
        </p:spPr>
      </p:pic>
      <p:sp>
        <p:nvSpPr>
          <p:cNvPr id="7" name="テキスト ボックス 6">
            <a:extLst>
              <a:ext uri="{FF2B5EF4-FFF2-40B4-BE49-F238E27FC236}">
                <a16:creationId xmlns:a16="http://schemas.microsoft.com/office/drawing/2014/main" id="{EEE96058-CC7E-47EF-9FB9-3C532EF7CF9A}"/>
              </a:ext>
            </a:extLst>
          </p:cNvPr>
          <p:cNvSpPr txBox="1"/>
          <p:nvPr/>
        </p:nvSpPr>
        <p:spPr>
          <a:xfrm>
            <a:off x="615228" y="275054"/>
            <a:ext cx="5199881" cy="461665"/>
          </a:xfrm>
          <a:prstGeom prst="rect">
            <a:avLst/>
          </a:prstGeom>
          <a:noFill/>
        </p:spPr>
        <p:txBody>
          <a:bodyPr wrap="square" rtlCol="0">
            <a:spAutoFit/>
          </a:bodyPr>
          <a:lstStyle/>
          <a:p>
            <a:r>
              <a:rPr lang="ja-JP" altLang="en-US" sz="2400" dirty="0">
                <a:solidFill>
                  <a:srgbClr val="00B050"/>
                </a:solidFill>
                <a:latin typeface="HG創英角ｺﾞｼｯｸUB" panose="020B0909000000000000" pitchFamily="49" charset="-128"/>
                <a:ea typeface="HG創英角ｺﾞｼｯｸUB" panose="020B0909000000000000" pitchFamily="49" charset="-128"/>
              </a:rPr>
              <a:t>フード連合が取り組んでいる基金</a:t>
            </a:r>
          </a:p>
        </p:txBody>
      </p:sp>
      <p:sp>
        <p:nvSpPr>
          <p:cNvPr id="6" name="正方形/長方形 5">
            <a:extLst>
              <a:ext uri="{FF2B5EF4-FFF2-40B4-BE49-F238E27FC236}">
                <a16:creationId xmlns:a16="http://schemas.microsoft.com/office/drawing/2014/main" id="{7E3DFCBA-DDC9-43C0-84BE-6C62BD59A27F}"/>
              </a:ext>
            </a:extLst>
          </p:cNvPr>
          <p:cNvSpPr/>
          <p:nvPr/>
        </p:nvSpPr>
        <p:spPr>
          <a:xfrm>
            <a:off x="420757" y="74568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3" name="スライド番号プレースホルダー 2">
            <a:extLst>
              <a:ext uri="{FF2B5EF4-FFF2-40B4-BE49-F238E27FC236}">
                <a16:creationId xmlns:a16="http://schemas.microsoft.com/office/drawing/2014/main" id="{00537E36-507E-41B5-A393-6983666D4594}"/>
              </a:ext>
            </a:extLst>
          </p:cNvPr>
          <p:cNvSpPr>
            <a:spLocks noGrp="1"/>
          </p:cNvSpPr>
          <p:nvPr>
            <p:ph type="sldNum" sz="quarter" idx="12"/>
          </p:nvPr>
        </p:nvSpPr>
        <p:spPr/>
        <p:txBody>
          <a:bodyPr/>
          <a:lstStyle/>
          <a:p>
            <a:fld id="{404B8C3E-821F-46CE-913E-DC994660BEC0}" type="slidenum">
              <a:rPr kumimoji="1" lang="ja-JP" altLang="en-US" smtClean="0"/>
              <a:t>57</a:t>
            </a:fld>
            <a:endParaRPr kumimoji="1" lang="ja-JP" altLang="en-US"/>
          </a:p>
        </p:txBody>
      </p:sp>
      <p:sp>
        <p:nvSpPr>
          <p:cNvPr id="9" name="タイトル 1">
            <a:extLst>
              <a:ext uri="{FF2B5EF4-FFF2-40B4-BE49-F238E27FC236}">
                <a16:creationId xmlns:a16="http://schemas.microsoft.com/office/drawing/2014/main" id="{E13BD497-FC86-4938-B7E4-9425B77993B0}"/>
              </a:ext>
            </a:extLst>
          </p:cNvPr>
          <p:cNvSpPr txBox="1">
            <a:spLocks/>
          </p:cNvSpPr>
          <p:nvPr/>
        </p:nvSpPr>
        <p:spPr>
          <a:xfrm>
            <a:off x="420756" y="1158486"/>
            <a:ext cx="4532244" cy="74718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HGPｺﾞｼｯｸE" panose="020B0900000000000000" pitchFamily="50" charset="-128"/>
                <a:ea typeface="HGPｺﾞｼｯｸE" panose="020B0900000000000000" pitchFamily="50" charset="-128"/>
              </a:rPr>
              <a:t>見舞金申請について</a:t>
            </a:r>
            <a:endParaRPr lang="en-US" altLang="ja-JP" sz="3200" dirty="0">
              <a:latin typeface="HGPｺﾞｼｯｸE" panose="020B0900000000000000" pitchFamily="50" charset="-128"/>
              <a:ea typeface="HGPｺﾞｼｯｸE" panose="020B0900000000000000" pitchFamily="50" charset="-128"/>
            </a:endParaRPr>
          </a:p>
        </p:txBody>
      </p:sp>
      <p:sp>
        <p:nvSpPr>
          <p:cNvPr id="8" name="正方形/長方形 7">
            <a:extLst>
              <a:ext uri="{FF2B5EF4-FFF2-40B4-BE49-F238E27FC236}">
                <a16:creationId xmlns:a16="http://schemas.microsoft.com/office/drawing/2014/main" id="{DC39ECB2-2614-45C3-96A4-D4150C755D74}"/>
              </a:ext>
            </a:extLst>
          </p:cNvPr>
          <p:cNvSpPr/>
          <p:nvPr/>
        </p:nvSpPr>
        <p:spPr>
          <a:xfrm>
            <a:off x="311581" y="1905670"/>
            <a:ext cx="8913382" cy="4314001"/>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（２）見舞金支給の考え方について</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大規模災害の発生にも備える基金の安定的運用に向け、当面は　　これまでの緊急カンパ時の見舞金支給の考え方をベースとして、被災程度に応じた見舞金支給額を以下の通りとします。</a:t>
            </a:r>
            <a:endParaRPr kumimoji="1" lang="en-US"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ja-JP" altLang="en-US"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en-US"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ⅰ</a:t>
            </a:r>
            <a:r>
              <a:rPr kumimoji="1" lang="ja-JP" altLang="en-US"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）組合員の死亡　 　：</a:t>
            </a:r>
            <a:r>
              <a:rPr kumimoji="1" lang="en-US"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20</a:t>
            </a:r>
            <a:r>
              <a:rPr kumimoji="1" lang="ja-JP" altLang="en-US"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万円</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en-US"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ⅱ</a:t>
            </a:r>
            <a:r>
              <a:rPr kumimoji="1" lang="ja-JP" altLang="en-US"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）家族の死亡　　　　：  </a:t>
            </a:r>
            <a:r>
              <a:rPr kumimoji="1" lang="en-US"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5</a:t>
            </a:r>
            <a:r>
              <a:rPr kumimoji="1" lang="ja-JP" altLang="en-US"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万円</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en-US"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ⅲ</a:t>
            </a:r>
            <a:r>
              <a:rPr kumimoji="1" lang="ja-JP" altLang="en-US"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）家屋の全壊、流出：</a:t>
            </a:r>
            <a:r>
              <a:rPr kumimoji="1" lang="en-US"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10</a:t>
            </a:r>
            <a:r>
              <a:rPr kumimoji="1" lang="ja-JP" altLang="en-US"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万円</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en-US"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ⅳ</a:t>
            </a:r>
            <a:r>
              <a:rPr kumimoji="1" lang="ja-JP" altLang="en-US"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）家屋の半壊、水没：  </a:t>
            </a:r>
            <a:r>
              <a:rPr kumimoji="1" lang="en-US"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5</a:t>
            </a:r>
            <a:r>
              <a:rPr kumimoji="1" lang="ja-JP" altLang="en-US"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万円</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en-US"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ⅴ</a:t>
            </a:r>
            <a:r>
              <a:rPr kumimoji="1" lang="ja-JP" altLang="en-US"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）家屋の床上浸水　：  </a:t>
            </a:r>
            <a:r>
              <a:rPr kumimoji="1" lang="en-US"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2</a:t>
            </a:r>
            <a:r>
              <a:rPr kumimoji="1" lang="ja-JP" altLang="en-US"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万円</a:t>
            </a:r>
          </a:p>
        </p:txBody>
      </p:sp>
    </p:spTree>
    <p:extLst>
      <p:ext uri="{BB962C8B-B14F-4D97-AF65-F5344CB8AC3E}">
        <p14:creationId xmlns:p14="http://schemas.microsoft.com/office/powerpoint/2010/main" val="1785892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E67564-21F6-4117-B32F-916E08BE233E}"/>
              </a:ext>
            </a:extLst>
          </p:cNvPr>
          <p:cNvPicPr>
            <a:picLocks noChangeAspect="1"/>
          </p:cNvPicPr>
          <p:nvPr/>
        </p:nvPicPr>
        <p:blipFill>
          <a:blip r:embed="rId2"/>
          <a:stretch>
            <a:fillRect/>
          </a:stretch>
        </p:blipFill>
        <p:spPr>
          <a:xfrm>
            <a:off x="7867650" y="323789"/>
            <a:ext cx="1423122" cy="411956"/>
          </a:xfrm>
          <a:prstGeom prst="rect">
            <a:avLst/>
          </a:prstGeom>
        </p:spPr>
      </p:pic>
      <p:sp>
        <p:nvSpPr>
          <p:cNvPr id="7" name="テキスト ボックス 6">
            <a:extLst>
              <a:ext uri="{FF2B5EF4-FFF2-40B4-BE49-F238E27FC236}">
                <a16:creationId xmlns:a16="http://schemas.microsoft.com/office/drawing/2014/main" id="{EEE96058-CC7E-47EF-9FB9-3C532EF7CF9A}"/>
              </a:ext>
            </a:extLst>
          </p:cNvPr>
          <p:cNvSpPr txBox="1"/>
          <p:nvPr/>
        </p:nvSpPr>
        <p:spPr>
          <a:xfrm>
            <a:off x="615228" y="275054"/>
            <a:ext cx="7711908" cy="461665"/>
          </a:xfrm>
          <a:prstGeom prst="rect">
            <a:avLst/>
          </a:prstGeom>
          <a:noFill/>
        </p:spPr>
        <p:txBody>
          <a:bodyPr wrap="square" rtlCol="0">
            <a:spAutoFit/>
          </a:bodyPr>
          <a:lstStyle/>
          <a:p>
            <a:r>
              <a:rPr lang="ja-JP" altLang="en-US" sz="2400" dirty="0">
                <a:solidFill>
                  <a:srgbClr val="00B050"/>
                </a:solidFill>
                <a:latin typeface="HG創英角ｺﾞｼｯｸUB" panose="020B0909000000000000" pitchFamily="49" charset="-128"/>
                <a:ea typeface="HG創英角ｺﾞｼｯｸUB" panose="020B0909000000000000" pitchFamily="49" charset="-128"/>
              </a:rPr>
              <a:t>平均余命の推移</a:t>
            </a:r>
            <a:r>
              <a:rPr lang="ja-JP" altLang="en-US" dirty="0">
                <a:solidFill>
                  <a:srgbClr val="00B050"/>
                </a:solidFill>
                <a:latin typeface="HG創英角ｺﾞｼｯｸUB" panose="020B0909000000000000" pitchFamily="49" charset="-128"/>
                <a:ea typeface="HG創英角ｺﾞｼｯｸUB" panose="020B0909000000000000" pitchFamily="49" charset="-128"/>
              </a:rPr>
              <a:t>（厚生労働省「令和</a:t>
            </a:r>
            <a:r>
              <a:rPr lang="en-US" altLang="ja-JP" dirty="0">
                <a:solidFill>
                  <a:srgbClr val="00B050"/>
                </a:solidFill>
                <a:latin typeface="HG創英角ｺﾞｼｯｸUB" panose="020B0909000000000000" pitchFamily="49" charset="-128"/>
                <a:ea typeface="HG創英角ｺﾞｼｯｸUB" panose="020B0909000000000000" pitchFamily="49" charset="-128"/>
              </a:rPr>
              <a:t>2</a:t>
            </a:r>
            <a:r>
              <a:rPr lang="ja-JP" altLang="en-US" dirty="0">
                <a:solidFill>
                  <a:srgbClr val="00B050"/>
                </a:solidFill>
                <a:latin typeface="HG創英角ｺﾞｼｯｸUB" panose="020B0909000000000000" pitchFamily="49" charset="-128"/>
                <a:ea typeface="HG創英角ｺﾞｼｯｸUB" panose="020B0909000000000000" pitchFamily="49" charset="-128"/>
              </a:rPr>
              <a:t>年簡易生命表」）</a:t>
            </a:r>
          </a:p>
        </p:txBody>
      </p:sp>
      <p:sp>
        <p:nvSpPr>
          <p:cNvPr id="6" name="正方形/長方形 5">
            <a:extLst>
              <a:ext uri="{FF2B5EF4-FFF2-40B4-BE49-F238E27FC236}">
                <a16:creationId xmlns:a16="http://schemas.microsoft.com/office/drawing/2014/main" id="{7E3DFCBA-DDC9-43C0-84BE-6C62BD59A27F}"/>
              </a:ext>
            </a:extLst>
          </p:cNvPr>
          <p:cNvSpPr/>
          <p:nvPr/>
        </p:nvSpPr>
        <p:spPr>
          <a:xfrm>
            <a:off x="420757" y="74568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3" name="スライド番号プレースホルダー 2">
            <a:extLst>
              <a:ext uri="{FF2B5EF4-FFF2-40B4-BE49-F238E27FC236}">
                <a16:creationId xmlns:a16="http://schemas.microsoft.com/office/drawing/2014/main" id="{00537E36-507E-41B5-A393-6983666D4594}"/>
              </a:ext>
            </a:extLst>
          </p:cNvPr>
          <p:cNvSpPr>
            <a:spLocks noGrp="1"/>
          </p:cNvSpPr>
          <p:nvPr>
            <p:ph type="sldNum" sz="quarter" idx="12"/>
          </p:nvPr>
        </p:nvSpPr>
        <p:spPr>
          <a:xfrm>
            <a:off x="8912352" y="6351648"/>
            <a:ext cx="378420" cy="365125"/>
          </a:xfrm>
        </p:spPr>
        <p:txBody>
          <a:bodyPr/>
          <a:lstStyle/>
          <a:p>
            <a:fld id="{404B8C3E-821F-46CE-913E-DC994660BEC0}" type="slidenum">
              <a:rPr kumimoji="1" lang="ja-JP" altLang="en-US" smtClean="0"/>
              <a:t>6</a:t>
            </a:fld>
            <a:endParaRPr kumimoji="1" lang="ja-JP" altLang="en-US"/>
          </a:p>
        </p:txBody>
      </p:sp>
      <p:sp>
        <p:nvSpPr>
          <p:cNvPr id="4" name="字幕 3">
            <a:extLst>
              <a:ext uri="{FF2B5EF4-FFF2-40B4-BE49-F238E27FC236}">
                <a16:creationId xmlns:a16="http://schemas.microsoft.com/office/drawing/2014/main" id="{9D63832A-BE9D-4E24-6749-BDE1D1B4A53C}"/>
              </a:ext>
            </a:extLst>
          </p:cNvPr>
          <p:cNvSpPr>
            <a:spLocks noGrp="1"/>
          </p:cNvSpPr>
          <p:nvPr>
            <p:ph type="subTitle" idx="1"/>
          </p:nvPr>
        </p:nvSpPr>
        <p:spPr/>
        <p:txBody>
          <a:bodyPr/>
          <a:lstStyle/>
          <a:p>
            <a:endParaRPr lang="ja-JP" altLang="en-US"/>
          </a:p>
        </p:txBody>
      </p:sp>
      <p:pic>
        <p:nvPicPr>
          <p:cNvPr id="8" name="図 7">
            <a:extLst>
              <a:ext uri="{FF2B5EF4-FFF2-40B4-BE49-F238E27FC236}">
                <a16:creationId xmlns:a16="http://schemas.microsoft.com/office/drawing/2014/main" id="{74AA8F7E-9ABD-F408-4DC2-87DFA966365D}"/>
              </a:ext>
            </a:extLst>
          </p:cNvPr>
          <p:cNvPicPr>
            <a:picLocks noChangeAspect="1"/>
          </p:cNvPicPr>
          <p:nvPr/>
        </p:nvPicPr>
        <p:blipFill rotWithShape="1">
          <a:blip r:embed="rId3"/>
          <a:srcRect l="20185" t="28856" r="18154" b="17164"/>
          <a:stretch/>
        </p:blipFill>
        <p:spPr>
          <a:xfrm>
            <a:off x="420757" y="1051560"/>
            <a:ext cx="8886663" cy="4922520"/>
          </a:xfrm>
          <a:prstGeom prst="rect">
            <a:avLst/>
          </a:prstGeom>
        </p:spPr>
      </p:pic>
    </p:spTree>
    <p:extLst>
      <p:ext uri="{BB962C8B-B14F-4D97-AF65-F5344CB8AC3E}">
        <p14:creationId xmlns:p14="http://schemas.microsoft.com/office/powerpoint/2010/main" val="3636218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E67564-21F6-4117-B32F-916E08BE233E}"/>
              </a:ext>
            </a:extLst>
          </p:cNvPr>
          <p:cNvPicPr>
            <a:picLocks noChangeAspect="1"/>
          </p:cNvPicPr>
          <p:nvPr/>
        </p:nvPicPr>
        <p:blipFill>
          <a:blip r:embed="rId2"/>
          <a:stretch>
            <a:fillRect/>
          </a:stretch>
        </p:blipFill>
        <p:spPr>
          <a:xfrm>
            <a:off x="7867650" y="323789"/>
            <a:ext cx="1423122" cy="411956"/>
          </a:xfrm>
          <a:prstGeom prst="rect">
            <a:avLst/>
          </a:prstGeom>
        </p:spPr>
      </p:pic>
      <p:sp>
        <p:nvSpPr>
          <p:cNvPr id="7" name="テキスト ボックス 6">
            <a:extLst>
              <a:ext uri="{FF2B5EF4-FFF2-40B4-BE49-F238E27FC236}">
                <a16:creationId xmlns:a16="http://schemas.microsoft.com/office/drawing/2014/main" id="{EEE96058-CC7E-47EF-9FB9-3C532EF7CF9A}"/>
              </a:ext>
            </a:extLst>
          </p:cNvPr>
          <p:cNvSpPr txBox="1"/>
          <p:nvPr/>
        </p:nvSpPr>
        <p:spPr>
          <a:xfrm>
            <a:off x="615228" y="275054"/>
            <a:ext cx="3517860" cy="461665"/>
          </a:xfrm>
          <a:prstGeom prst="rect">
            <a:avLst/>
          </a:prstGeom>
          <a:noFill/>
        </p:spPr>
        <p:txBody>
          <a:bodyPr wrap="square" rtlCol="0">
            <a:spAutoFit/>
          </a:bodyPr>
          <a:lstStyle/>
          <a:p>
            <a:r>
              <a:rPr lang="ja-JP" altLang="en-US" sz="2400" dirty="0">
                <a:solidFill>
                  <a:srgbClr val="00B050"/>
                </a:solidFill>
                <a:latin typeface="HG創英角ｺﾞｼｯｸUB" panose="020B0909000000000000" pitchFamily="49" charset="-128"/>
                <a:ea typeface="HG創英角ｺﾞｼｯｸUB" panose="020B0909000000000000" pitchFamily="49" charset="-128"/>
              </a:rPr>
              <a:t>年金支給年齢引き上げ</a:t>
            </a:r>
            <a:endParaRPr lang="ja-JP" altLang="en-US" dirty="0">
              <a:solidFill>
                <a:srgbClr val="00B050"/>
              </a:solidFill>
              <a:latin typeface="HG創英角ｺﾞｼｯｸUB" panose="020B0909000000000000" pitchFamily="49" charset="-128"/>
              <a:ea typeface="HG創英角ｺﾞｼｯｸUB" panose="020B0909000000000000" pitchFamily="49" charset="-128"/>
            </a:endParaRPr>
          </a:p>
        </p:txBody>
      </p:sp>
      <p:sp>
        <p:nvSpPr>
          <p:cNvPr id="6" name="正方形/長方形 5">
            <a:extLst>
              <a:ext uri="{FF2B5EF4-FFF2-40B4-BE49-F238E27FC236}">
                <a16:creationId xmlns:a16="http://schemas.microsoft.com/office/drawing/2014/main" id="{7E3DFCBA-DDC9-43C0-84BE-6C62BD59A27F}"/>
              </a:ext>
            </a:extLst>
          </p:cNvPr>
          <p:cNvSpPr/>
          <p:nvPr/>
        </p:nvSpPr>
        <p:spPr>
          <a:xfrm>
            <a:off x="420757" y="74568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3" name="スライド番号プレースホルダー 2">
            <a:extLst>
              <a:ext uri="{FF2B5EF4-FFF2-40B4-BE49-F238E27FC236}">
                <a16:creationId xmlns:a16="http://schemas.microsoft.com/office/drawing/2014/main" id="{00537E36-507E-41B5-A393-6983666D4594}"/>
              </a:ext>
            </a:extLst>
          </p:cNvPr>
          <p:cNvSpPr>
            <a:spLocks noGrp="1"/>
          </p:cNvSpPr>
          <p:nvPr>
            <p:ph type="sldNum" sz="quarter" idx="12"/>
          </p:nvPr>
        </p:nvSpPr>
        <p:spPr>
          <a:xfrm>
            <a:off x="8912352" y="6351648"/>
            <a:ext cx="378420" cy="365125"/>
          </a:xfrm>
        </p:spPr>
        <p:txBody>
          <a:bodyPr/>
          <a:lstStyle/>
          <a:p>
            <a:fld id="{404B8C3E-821F-46CE-913E-DC994660BEC0}" type="slidenum">
              <a:rPr kumimoji="1" lang="ja-JP" altLang="en-US" smtClean="0"/>
              <a:t>7</a:t>
            </a:fld>
            <a:endParaRPr kumimoji="1" lang="ja-JP" altLang="en-US"/>
          </a:p>
        </p:txBody>
      </p:sp>
      <p:sp>
        <p:nvSpPr>
          <p:cNvPr id="4" name="字幕 3">
            <a:extLst>
              <a:ext uri="{FF2B5EF4-FFF2-40B4-BE49-F238E27FC236}">
                <a16:creationId xmlns:a16="http://schemas.microsoft.com/office/drawing/2014/main" id="{9D63832A-BE9D-4E24-6749-BDE1D1B4A53C}"/>
              </a:ext>
            </a:extLst>
          </p:cNvPr>
          <p:cNvSpPr>
            <a:spLocks noGrp="1"/>
          </p:cNvSpPr>
          <p:nvPr>
            <p:ph type="subTitle" idx="1"/>
          </p:nvPr>
        </p:nvSpPr>
        <p:spPr/>
        <p:txBody>
          <a:bodyPr/>
          <a:lstStyle/>
          <a:p>
            <a:endParaRPr lang="ja-JP" altLang="en-US"/>
          </a:p>
        </p:txBody>
      </p:sp>
      <p:pic>
        <p:nvPicPr>
          <p:cNvPr id="9" name="図 8">
            <a:extLst>
              <a:ext uri="{FF2B5EF4-FFF2-40B4-BE49-F238E27FC236}">
                <a16:creationId xmlns:a16="http://schemas.microsoft.com/office/drawing/2014/main" id="{FE8CC87C-3398-88A2-32A2-52EE2AF7F852}"/>
              </a:ext>
            </a:extLst>
          </p:cNvPr>
          <p:cNvPicPr>
            <a:picLocks noChangeAspect="1"/>
          </p:cNvPicPr>
          <p:nvPr/>
        </p:nvPicPr>
        <p:blipFill rotWithShape="1">
          <a:blip r:embed="rId3"/>
          <a:srcRect l="20185" t="25091" r="31692" b="16503"/>
          <a:stretch/>
        </p:blipFill>
        <p:spPr>
          <a:xfrm>
            <a:off x="221273" y="1091241"/>
            <a:ext cx="9264657" cy="5260408"/>
          </a:xfrm>
          <a:prstGeom prst="rect">
            <a:avLst/>
          </a:prstGeom>
        </p:spPr>
      </p:pic>
    </p:spTree>
    <p:extLst>
      <p:ext uri="{BB962C8B-B14F-4D97-AF65-F5344CB8AC3E}">
        <p14:creationId xmlns:p14="http://schemas.microsoft.com/office/powerpoint/2010/main" val="3882930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E67564-21F6-4117-B32F-916E08BE233E}"/>
              </a:ext>
            </a:extLst>
          </p:cNvPr>
          <p:cNvPicPr>
            <a:picLocks noChangeAspect="1"/>
          </p:cNvPicPr>
          <p:nvPr/>
        </p:nvPicPr>
        <p:blipFill>
          <a:blip r:embed="rId2"/>
          <a:stretch>
            <a:fillRect/>
          </a:stretch>
        </p:blipFill>
        <p:spPr>
          <a:xfrm>
            <a:off x="7867650" y="323789"/>
            <a:ext cx="1423122" cy="411956"/>
          </a:xfrm>
          <a:prstGeom prst="rect">
            <a:avLst/>
          </a:prstGeom>
        </p:spPr>
      </p:pic>
      <p:sp>
        <p:nvSpPr>
          <p:cNvPr id="7" name="テキスト ボックス 6">
            <a:extLst>
              <a:ext uri="{FF2B5EF4-FFF2-40B4-BE49-F238E27FC236}">
                <a16:creationId xmlns:a16="http://schemas.microsoft.com/office/drawing/2014/main" id="{EEE96058-CC7E-47EF-9FB9-3C532EF7CF9A}"/>
              </a:ext>
            </a:extLst>
          </p:cNvPr>
          <p:cNvSpPr txBox="1"/>
          <p:nvPr/>
        </p:nvSpPr>
        <p:spPr>
          <a:xfrm>
            <a:off x="615228" y="275054"/>
            <a:ext cx="7565604" cy="461665"/>
          </a:xfrm>
          <a:prstGeom prst="rect">
            <a:avLst/>
          </a:prstGeom>
          <a:noFill/>
        </p:spPr>
        <p:txBody>
          <a:bodyPr wrap="square" rtlCol="0">
            <a:spAutoFit/>
          </a:bodyPr>
          <a:lstStyle/>
          <a:p>
            <a:r>
              <a:rPr lang="ja-JP" altLang="en-US" sz="2400" dirty="0">
                <a:solidFill>
                  <a:srgbClr val="00B050"/>
                </a:solidFill>
                <a:latin typeface="HG創英角ｺﾞｼｯｸUB" panose="020B0909000000000000" pitchFamily="49" charset="-128"/>
                <a:ea typeface="HG創英角ｺﾞｼｯｸUB" panose="020B0909000000000000" pitchFamily="49" charset="-128"/>
              </a:rPr>
              <a:t>厚生年金の平均的な受取額</a:t>
            </a:r>
            <a:r>
              <a:rPr lang="ja-JP" altLang="en-US" sz="900" dirty="0">
                <a:solidFill>
                  <a:srgbClr val="00B050"/>
                </a:solidFill>
                <a:latin typeface="HG創英角ｺﾞｼｯｸUB" panose="020B0909000000000000" pitchFamily="49" charset="-128"/>
                <a:ea typeface="HG創英角ｺﾞｼｯｸUB" panose="020B0909000000000000" pitchFamily="49" charset="-128"/>
              </a:rPr>
              <a:t>（厚生労働省「厚生年金保険・国民年金事業の概要</a:t>
            </a:r>
            <a:r>
              <a:rPr lang="en-US" altLang="ja-JP" sz="900" dirty="0">
                <a:solidFill>
                  <a:srgbClr val="00B050"/>
                </a:solidFill>
                <a:latin typeface="HG創英角ｺﾞｼｯｸUB" panose="020B0909000000000000" pitchFamily="49" charset="-128"/>
                <a:ea typeface="HG創英角ｺﾞｼｯｸUB" panose="020B0909000000000000" pitchFamily="49" charset="-128"/>
              </a:rPr>
              <a:t>【</a:t>
            </a:r>
            <a:r>
              <a:rPr lang="ja-JP" altLang="en-US" sz="900" dirty="0">
                <a:solidFill>
                  <a:srgbClr val="00B050"/>
                </a:solidFill>
                <a:latin typeface="HG創英角ｺﾞｼｯｸUB" panose="020B0909000000000000" pitchFamily="49" charset="-128"/>
                <a:ea typeface="HG創英角ｺﾞｼｯｸUB" panose="020B0909000000000000" pitchFamily="49" charset="-128"/>
              </a:rPr>
              <a:t>令和</a:t>
            </a:r>
            <a:r>
              <a:rPr lang="en-US" altLang="ja-JP" sz="900" dirty="0">
                <a:solidFill>
                  <a:srgbClr val="00B050"/>
                </a:solidFill>
                <a:latin typeface="HG創英角ｺﾞｼｯｸUB" panose="020B0909000000000000" pitchFamily="49" charset="-128"/>
                <a:ea typeface="HG創英角ｺﾞｼｯｸUB" panose="020B0909000000000000" pitchFamily="49" charset="-128"/>
              </a:rPr>
              <a:t>2</a:t>
            </a:r>
            <a:r>
              <a:rPr lang="ja-JP" altLang="en-US" sz="900" dirty="0">
                <a:solidFill>
                  <a:srgbClr val="00B050"/>
                </a:solidFill>
                <a:latin typeface="HG創英角ｺﾞｼｯｸUB" panose="020B0909000000000000" pitchFamily="49" charset="-128"/>
                <a:ea typeface="HG創英角ｺﾞｼｯｸUB" panose="020B0909000000000000" pitchFamily="49" charset="-128"/>
              </a:rPr>
              <a:t>年度</a:t>
            </a:r>
            <a:r>
              <a:rPr lang="en-US" altLang="ja-JP" sz="1050" dirty="0">
                <a:solidFill>
                  <a:srgbClr val="00B050"/>
                </a:solidFill>
                <a:latin typeface="HG創英角ｺﾞｼｯｸUB" panose="020B0909000000000000" pitchFamily="49" charset="-128"/>
                <a:ea typeface="HG創英角ｺﾞｼｯｸUB" panose="020B0909000000000000" pitchFamily="49" charset="-128"/>
              </a:rPr>
              <a:t>】</a:t>
            </a:r>
            <a:r>
              <a:rPr lang="ja-JP" altLang="en-US" sz="1050" dirty="0">
                <a:solidFill>
                  <a:srgbClr val="00B050"/>
                </a:solidFill>
                <a:latin typeface="HG創英角ｺﾞｼｯｸUB" panose="020B0909000000000000" pitchFamily="49" charset="-128"/>
                <a:ea typeface="HG創英角ｺﾞｼｯｸUB" panose="020B0909000000000000" pitchFamily="49" charset="-128"/>
              </a:rPr>
              <a:t>）</a:t>
            </a:r>
          </a:p>
        </p:txBody>
      </p:sp>
      <p:sp>
        <p:nvSpPr>
          <p:cNvPr id="6" name="正方形/長方形 5">
            <a:extLst>
              <a:ext uri="{FF2B5EF4-FFF2-40B4-BE49-F238E27FC236}">
                <a16:creationId xmlns:a16="http://schemas.microsoft.com/office/drawing/2014/main" id="{7E3DFCBA-DDC9-43C0-84BE-6C62BD59A27F}"/>
              </a:ext>
            </a:extLst>
          </p:cNvPr>
          <p:cNvSpPr/>
          <p:nvPr/>
        </p:nvSpPr>
        <p:spPr>
          <a:xfrm>
            <a:off x="420757" y="745684"/>
            <a:ext cx="9065173" cy="149396"/>
          </a:xfrm>
          <a:prstGeom prst="rect">
            <a:avLst/>
          </a:prstGeom>
          <a:gradFill flip="none" rotWithShape="1">
            <a:gsLst>
              <a:gs pos="0">
                <a:schemeClr val="accent6">
                  <a:lumMod val="0"/>
                  <a:lumOff val="100000"/>
                </a:schemeClr>
              </a:gs>
              <a:gs pos="73000">
                <a:schemeClr val="accent2"/>
              </a:gs>
              <a:gs pos="13000">
                <a:schemeClr val="accent6">
                  <a:lumMod val="0"/>
                  <a:lumOff val="10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51"/>
          </a:p>
        </p:txBody>
      </p:sp>
      <p:sp>
        <p:nvSpPr>
          <p:cNvPr id="3" name="スライド番号プレースホルダー 2">
            <a:extLst>
              <a:ext uri="{FF2B5EF4-FFF2-40B4-BE49-F238E27FC236}">
                <a16:creationId xmlns:a16="http://schemas.microsoft.com/office/drawing/2014/main" id="{00537E36-507E-41B5-A393-6983666D4594}"/>
              </a:ext>
            </a:extLst>
          </p:cNvPr>
          <p:cNvSpPr>
            <a:spLocks noGrp="1"/>
          </p:cNvSpPr>
          <p:nvPr>
            <p:ph type="sldNum" sz="quarter" idx="12"/>
          </p:nvPr>
        </p:nvSpPr>
        <p:spPr>
          <a:xfrm>
            <a:off x="8912352" y="6351648"/>
            <a:ext cx="378420" cy="365125"/>
          </a:xfrm>
        </p:spPr>
        <p:txBody>
          <a:bodyPr/>
          <a:lstStyle/>
          <a:p>
            <a:fld id="{404B8C3E-821F-46CE-913E-DC994660BEC0}" type="slidenum">
              <a:rPr kumimoji="1" lang="ja-JP" altLang="en-US" smtClean="0"/>
              <a:t>8</a:t>
            </a:fld>
            <a:endParaRPr kumimoji="1" lang="ja-JP" altLang="en-US"/>
          </a:p>
        </p:txBody>
      </p:sp>
      <p:sp>
        <p:nvSpPr>
          <p:cNvPr id="4" name="字幕 3">
            <a:extLst>
              <a:ext uri="{FF2B5EF4-FFF2-40B4-BE49-F238E27FC236}">
                <a16:creationId xmlns:a16="http://schemas.microsoft.com/office/drawing/2014/main" id="{9D63832A-BE9D-4E24-6749-BDE1D1B4A53C}"/>
              </a:ext>
            </a:extLst>
          </p:cNvPr>
          <p:cNvSpPr>
            <a:spLocks noGrp="1"/>
          </p:cNvSpPr>
          <p:nvPr>
            <p:ph type="subTitle" idx="1"/>
          </p:nvPr>
        </p:nvSpPr>
        <p:spPr/>
        <p:txBody>
          <a:bodyPr/>
          <a:lstStyle/>
          <a:p>
            <a:endParaRPr lang="ja-JP" altLang="en-US" dirty="0"/>
          </a:p>
        </p:txBody>
      </p:sp>
      <p:pic>
        <p:nvPicPr>
          <p:cNvPr id="8" name="図 7">
            <a:extLst>
              <a:ext uri="{FF2B5EF4-FFF2-40B4-BE49-F238E27FC236}">
                <a16:creationId xmlns:a16="http://schemas.microsoft.com/office/drawing/2014/main" id="{041B6199-CC96-3FC4-5FCB-D7404C676061}"/>
              </a:ext>
            </a:extLst>
          </p:cNvPr>
          <p:cNvPicPr>
            <a:picLocks noChangeAspect="1"/>
          </p:cNvPicPr>
          <p:nvPr/>
        </p:nvPicPr>
        <p:blipFill rotWithShape="1">
          <a:blip r:embed="rId3"/>
          <a:srcRect l="10181" t="43158" r="25729" b="13278"/>
          <a:stretch/>
        </p:blipFill>
        <p:spPr>
          <a:xfrm>
            <a:off x="688570" y="1242060"/>
            <a:ext cx="8797360" cy="4373880"/>
          </a:xfrm>
          <a:prstGeom prst="rect">
            <a:avLst/>
          </a:prstGeom>
        </p:spPr>
      </p:pic>
    </p:spTree>
    <p:extLst>
      <p:ext uri="{BB962C8B-B14F-4D97-AF65-F5344CB8AC3E}">
        <p14:creationId xmlns:p14="http://schemas.microsoft.com/office/powerpoint/2010/main" val="3358429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DED232E2-AD32-44A2-B01E-0728ADAB8764}"/>
              </a:ext>
            </a:extLst>
          </p:cNvPr>
          <p:cNvSpPr txBox="1"/>
          <p:nvPr/>
        </p:nvSpPr>
        <p:spPr>
          <a:xfrm>
            <a:off x="510277" y="2757050"/>
            <a:ext cx="8885446" cy="923330"/>
          </a:xfrm>
          <a:prstGeom prst="rect">
            <a:avLst/>
          </a:prstGeom>
          <a:noFill/>
        </p:spPr>
        <p:txBody>
          <a:bodyPr wrap="square" rtlCol="0">
            <a:spAutoFit/>
          </a:bodyPr>
          <a:lstStyle/>
          <a:p>
            <a:pPr algn="ctr"/>
            <a:r>
              <a:rPr lang="ja-JP" altLang="en-US" sz="5400" dirty="0">
                <a:solidFill>
                  <a:srgbClr val="00B050"/>
                </a:solidFill>
                <a:latin typeface="HG創英角ｺﾞｼｯｸUB" panose="020B0909000000000000" pitchFamily="49" charset="-128"/>
                <a:ea typeface="HG創英角ｺﾞｼｯｸUB" panose="020B0909000000000000" pitchFamily="49" charset="-128"/>
              </a:rPr>
              <a:t>資産運用の種類</a:t>
            </a:r>
          </a:p>
        </p:txBody>
      </p:sp>
      <p:sp>
        <p:nvSpPr>
          <p:cNvPr id="4" name="スライド番号プレースホルダー 3">
            <a:extLst>
              <a:ext uri="{FF2B5EF4-FFF2-40B4-BE49-F238E27FC236}">
                <a16:creationId xmlns:a16="http://schemas.microsoft.com/office/drawing/2014/main" id="{A0F97FC9-8ED0-4C48-8DD6-B88F5B12E8DE}"/>
              </a:ext>
            </a:extLst>
          </p:cNvPr>
          <p:cNvSpPr>
            <a:spLocks noGrp="1"/>
          </p:cNvSpPr>
          <p:nvPr>
            <p:ph type="sldNum" sz="quarter" idx="12"/>
          </p:nvPr>
        </p:nvSpPr>
        <p:spPr>
          <a:xfrm>
            <a:off x="7677150" y="6369605"/>
            <a:ext cx="2228850" cy="365125"/>
          </a:xfrm>
        </p:spPr>
        <p:txBody>
          <a:bodyPr/>
          <a:lstStyle/>
          <a:p>
            <a:fld id="{404B8C3E-821F-46CE-913E-DC994660BEC0}" type="slidenum">
              <a:rPr kumimoji="1" lang="ja-JP" altLang="en-US" smtClean="0"/>
              <a:t>9</a:t>
            </a:fld>
            <a:endParaRPr kumimoji="1" lang="ja-JP" altLang="en-US"/>
          </a:p>
        </p:txBody>
      </p:sp>
    </p:spTree>
    <p:extLst>
      <p:ext uri="{BB962C8B-B14F-4D97-AF65-F5344CB8AC3E}">
        <p14:creationId xmlns:p14="http://schemas.microsoft.com/office/powerpoint/2010/main" val="25069616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7001</TotalTime>
  <Words>5627</Words>
  <Application>Microsoft Office PowerPoint</Application>
  <PresentationFormat>A4 210 x 297 mm</PresentationFormat>
  <Paragraphs>692</Paragraphs>
  <Slides>57</Slides>
  <Notes>10</Notes>
  <HiddenSlides>0</HiddenSlides>
  <MMClips>0</MMClips>
  <ScaleCrop>false</ScaleCrop>
  <HeadingPairs>
    <vt:vector size="8" baseType="variant">
      <vt:variant>
        <vt:lpstr>使用されているフォント</vt:lpstr>
      </vt:variant>
      <vt:variant>
        <vt:i4>13</vt:i4>
      </vt:variant>
      <vt:variant>
        <vt:lpstr>テーマ</vt:lpstr>
      </vt:variant>
      <vt:variant>
        <vt:i4>2</vt:i4>
      </vt:variant>
      <vt:variant>
        <vt:lpstr>埋め込まれた OLE サーバー</vt:lpstr>
      </vt:variant>
      <vt:variant>
        <vt:i4>1</vt:i4>
      </vt:variant>
      <vt:variant>
        <vt:lpstr>スライド タイトル</vt:lpstr>
      </vt:variant>
      <vt:variant>
        <vt:i4>57</vt:i4>
      </vt:variant>
    </vt:vector>
  </HeadingPairs>
  <TitlesOfParts>
    <vt:vector size="73" baseType="lpstr">
      <vt:lpstr>HGPｺﾞｼｯｸE</vt:lpstr>
      <vt:lpstr>HGPｺﾞｼｯｸM</vt:lpstr>
      <vt:lpstr>HGP創英角ｺﾞｼｯｸUB</vt:lpstr>
      <vt:lpstr>HGS明朝E</vt:lpstr>
      <vt:lpstr>HG創英角ｺﾞｼｯｸUB</vt:lpstr>
      <vt:lpstr>ＭＳ Ｐゴシック</vt:lpstr>
      <vt:lpstr>ＭＳ ゴシック</vt:lpstr>
      <vt:lpstr>游ゴシック</vt:lpstr>
      <vt:lpstr>游ゴシック Light</vt:lpstr>
      <vt:lpstr>Arial</vt:lpstr>
      <vt:lpstr>Calibri</vt:lpstr>
      <vt:lpstr>Calibri Light</vt:lpstr>
      <vt:lpstr>Century</vt:lpstr>
      <vt:lpstr>Office テーマ</vt:lpstr>
      <vt:lpstr>1_Office テーマ</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1949年～2024年1月の日経平均株価チャート</vt:lpstr>
      <vt:lpstr>1993年12月～2024年1月の30年間の日経平均株価チャート</vt:lpstr>
      <vt:lpstr>【参考】ナスダック・NYダウチャート</vt:lpstr>
      <vt:lpstr>【参考】</vt:lpstr>
      <vt:lpstr>PowerPoint プレゼンテーション</vt:lpstr>
      <vt:lpstr>PowerPoint プレゼンテーション</vt:lpstr>
      <vt:lpstr>【参考】</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雪印メグミルク労働組合</dc:creator>
  <cp:lastModifiedBy>minamoto</cp:lastModifiedBy>
  <cp:revision>431</cp:revision>
  <cp:lastPrinted>2024-02-28T03:39:20Z</cp:lastPrinted>
  <dcterms:created xsi:type="dcterms:W3CDTF">2018-10-06T08:35:55Z</dcterms:created>
  <dcterms:modified xsi:type="dcterms:W3CDTF">2024-04-04T07:38:08Z</dcterms:modified>
</cp:coreProperties>
</file>